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256" r:id="rId2"/>
    <p:sldId id="260" r:id="rId3"/>
    <p:sldId id="265" r:id="rId4"/>
    <p:sldId id="311" r:id="rId5"/>
    <p:sldId id="376" r:id="rId6"/>
    <p:sldId id="406" r:id="rId7"/>
    <p:sldId id="257" r:id="rId8"/>
    <p:sldId id="303" r:id="rId9"/>
    <p:sldId id="259" r:id="rId10"/>
    <p:sldId id="404" r:id="rId11"/>
    <p:sldId id="405" r:id="rId12"/>
    <p:sldId id="407" r:id="rId13"/>
    <p:sldId id="387" r:id="rId14"/>
    <p:sldId id="388" r:id="rId15"/>
    <p:sldId id="258" r:id="rId16"/>
    <p:sldId id="269" r:id="rId17"/>
    <p:sldId id="401" r:id="rId18"/>
    <p:sldId id="267" r:id="rId19"/>
    <p:sldId id="393" r:id="rId20"/>
    <p:sldId id="394" r:id="rId21"/>
    <p:sldId id="391" r:id="rId22"/>
    <p:sldId id="392" r:id="rId23"/>
    <p:sldId id="397" r:id="rId24"/>
    <p:sldId id="398" r:id="rId25"/>
    <p:sldId id="402" r:id="rId26"/>
    <p:sldId id="399" r:id="rId27"/>
    <p:sldId id="403" r:id="rId28"/>
    <p:sldId id="266" r:id="rId29"/>
    <p:sldId id="274" r:id="rId30"/>
    <p:sldId id="286" r:id="rId31"/>
    <p:sldId id="296" r:id="rId32"/>
    <p:sldId id="263" r:id="rId33"/>
    <p:sldId id="276" r:id="rId34"/>
    <p:sldId id="285" r:id="rId35"/>
    <p:sldId id="297" r:id="rId36"/>
    <p:sldId id="288" r:id="rId37"/>
    <p:sldId id="272" r:id="rId38"/>
    <p:sldId id="289" r:id="rId39"/>
    <p:sldId id="291" r:id="rId40"/>
    <p:sldId id="292" r:id="rId41"/>
    <p:sldId id="294" r:id="rId42"/>
    <p:sldId id="262" r:id="rId43"/>
    <p:sldId id="271" r:id="rId44"/>
    <p:sldId id="373" r:id="rId45"/>
    <p:sldId id="374" r:id="rId46"/>
    <p:sldId id="375" r:id="rId47"/>
    <p:sldId id="273" r:id="rId48"/>
    <p:sldId id="282" r:id="rId49"/>
    <p:sldId id="295" r:id="rId50"/>
    <p:sldId id="277" r:id="rId51"/>
    <p:sldId id="312" r:id="rId52"/>
    <p:sldId id="298" r:id="rId53"/>
    <p:sldId id="287" r:id="rId54"/>
    <p:sldId id="264" r:id="rId55"/>
    <p:sldId id="270" r:id="rId56"/>
    <p:sldId id="278" r:id="rId57"/>
    <p:sldId id="358" r:id="rId58"/>
    <p:sldId id="279" r:id="rId59"/>
    <p:sldId id="281" r:id="rId60"/>
    <p:sldId id="299" r:id="rId61"/>
    <p:sldId id="300" r:id="rId62"/>
    <p:sldId id="301" r:id="rId63"/>
    <p:sldId id="308" r:id="rId64"/>
    <p:sldId id="309" r:id="rId65"/>
    <p:sldId id="302" r:id="rId66"/>
    <p:sldId id="310" r:id="rId67"/>
    <p:sldId id="357" r:id="rId68"/>
    <p:sldId id="275" r:id="rId69"/>
    <p:sldId id="268" r:id="rId70"/>
    <p:sldId id="359" r:id="rId71"/>
    <p:sldId id="261" r:id="rId72"/>
    <p:sldId id="355" r:id="rId73"/>
    <p:sldId id="434" r:id="rId74"/>
    <p:sldId id="317" r:id="rId75"/>
    <p:sldId id="428" r:id="rId76"/>
    <p:sldId id="431" r:id="rId77"/>
    <p:sldId id="430" r:id="rId78"/>
    <p:sldId id="429" r:id="rId79"/>
    <p:sldId id="432" r:id="rId80"/>
    <p:sldId id="435" r:id="rId81"/>
    <p:sldId id="382" r:id="rId82"/>
    <p:sldId id="379" r:id="rId83"/>
    <p:sldId id="383" r:id="rId84"/>
    <p:sldId id="433" r:id="rId85"/>
    <p:sldId id="436" r:id="rId86"/>
    <p:sldId id="377" r:id="rId87"/>
    <p:sldId id="395" r:id="rId88"/>
    <p:sldId id="426" r:id="rId89"/>
    <p:sldId id="427" r:id="rId90"/>
    <p:sldId id="361" r:id="rId91"/>
    <p:sldId id="396" r:id="rId92"/>
    <p:sldId id="384" r:id="rId93"/>
    <p:sldId id="331" r:id="rId94"/>
    <p:sldId id="334" r:id="rId95"/>
    <p:sldId id="339" r:id="rId96"/>
    <p:sldId id="305" r:id="rId97"/>
    <p:sldId id="332" r:id="rId98"/>
    <p:sldId id="333" r:id="rId99"/>
    <p:sldId id="335" r:id="rId100"/>
    <p:sldId id="336" r:id="rId101"/>
    <p:sldId id="353" r:id="rId102"/>
    <p:sldId id="340" r:id="rId103"/>
    <p:sldId id="341" r:id="rId104"/>
    <p:sldId id="342" r:id="rId105"/>
    <p:sldId id="343" r:id="rId106"/>
    <p:sldId id="344" r:id="rId107"/>
    <p:sldId id="418" r:id="rId108"/>
    <p:sldId id="345" r:id="rId109"/>
    <p:sldId id="400" r:id="rId110"/>
    <p:sldId id="408" r:id="rId111"/>
    <p:sldId id="409" r:id="rId112"/>
    <p:sldId id="421" r:id="rId113"/>
    <p:sldId id="350" r:id="rId114"/>
    <p:sldId id="351" r:id="rId115"/>
    <p:sldId id="410" r:id="rId116"/>
    <p:sldId id="411" r:id="rId117"/>
    <p:sldId id="412" r:id="rId118"/>
    <p:sldId id="346" r:id="rId119"/>
    <p:sldId id="413" r:id="rId120"/>
    <p:sldId id="347" r:id="rId121"/>
    <p:sldId id="416" r:id="rId122"/>
    <p:sldId id="414" r:id="rId123"/>
    <p:sldId id="415" r:id="rId124"/>
    <p:sldId id="420" r:id="rId125"/>
    <p:sldId id="348" r:id="rId126"/>
    <p:sldId id="417" r:id="rId127"/>
    <p:sldId id="419" r:id="rId128"/>
    <p:sldId id="423" r:id="rId129"/>
    <p:sldId id="349" r:id="rId130"/>
    <p:sldId id="422" r:id="rId131"/>
    <p:sldId id="424" r:id="rId132"/>
    <p:sldId id="425" r:id="rId133"/>
    <p:sldId id="385" r:id="rId134"/>
    <p:sldId id="386" r:id="rId135"/>
    <p:sldId id="354" r:id="rId136"/>
    <p:sldId id="363" r:id="rId137"/>
    <p:sldId id="364" r:id="rId138"/>
    <p:sldId id="365" r:id="rId139"/>
    <p:sldId id="366" r:id="rId140"/>
    <p:sldId id="367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82" autoAdjust="0"/>
    <p:restoredTop sz="81342" autoAdjust="0"/>
  </p:normalViewPr>
  <p:slideViewPr>
    <p:cSldViewPr showGuides="1">
      <p:cViewPr varScale="1">
        <p:scale>
          <a:sx n="63" d="100"/>
          <a:sy n="63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3C71C-AC4B-47EC-B2D1-A3414EE67180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0F06-FB19-4187-A274-6719372E9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http://www.palestineremembered.com/GeoPoints/Gaza_526/Picture_53412.html, retrieved Nov. 12, 2010</a:t>
            </a:r>
          </a:p>
          <a:p>
            <a:r>
              <a:rPr lang="en-US" baseline="0" dirty="0" smtClean="0"/>
              <a:t>Also on http://holyfalafel.com/tourism/gaza-palestine-travel-guide/</a:t>
            </a:r>
          </a:p>
          <a:p>
            <a:r>
              <a:rPr lang="en-US" dirty="0" smtClean="0"/>
              <a:t>And http://www.skyscrapercity.com/showthread.php?t=1145941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Greens Restaurant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</a:t>
            </a:r>
            <a:r>
              <a:rPr lang="en-US" baseline="0" dirty="0" smtClean="0"/>
              <a:t> 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Roots Restaurant</a:t>
            </a:r>
            <a:r>
              <a:rPr lang="en-US" b="1" baseline="0" dirty="0" smtClean="0"/>
              <a:t> Menu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Tom Gross Media, http://www.tomgrossmedia.com/mideastdispatches/archives/001127.html, retrieved November 13, 2010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Greens Restaurant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</a:t>
            </a:r>
            <a:r>
              <a:rPr lang="en-US" baseline="0" dirty="0" smtClean="0"/>
              <a:t> 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Roots Restaurant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</a:t>
            </a:r>
            <a:r>
              <a:rPr lang="en-US" baseline="0" dirty="0" smtClean="0"/>
              <a:t> 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Roots Restaurant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</a:t>
            </a:r>
            <a:r>
              <a:rPr lang="en-US" baseline="0" dirty="0" smtClean="0"/>
              <a:t> 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Roots Restaurant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Ambassador</a:t>
            </a:r>
            <a:r>
              <a:rPr lang="en-US" b="1" baseline="0" dirty="0" smtClean="0"/>
              <a:t> Banquet Hall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http://www.rootsclub.ps/gallery.php,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dirty="0" err="1" smtClean="0"/>
              <a:t>Asem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smtClean="0"/>
              <a:t>Asem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Reported by Tom Gross Media, http://www.tomgrossmedia.com/mideastdispatches/archives/001127.html,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smtClean="0"/>
              <a:t>Asem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smtClean="0"/>
              <a:t>Asem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smtClean="0"/>
              <a:t>Asem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dirty="0" err="1" smtClean="0"/>
              <a:t>Asem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 by Abu </a:t>
            </a:r>
            <a:r>
              <a:rPr lang="en-US" dirty="0" err="1" smtClean="0"/>
              <a:t>Asem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Market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Palestine Today,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November 26, 2009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http://www.tomgrossmedia.com/mideastdispatches/archives/001072.html, 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City</a:t>
            </a:r>
            <a:br>
              <a:rPr lang="en-US" b="1" dirty="0" smtClean="0"/>
            </a:br>
            <a:r>
              <a:rPr lang="en-US" dirty="0" smtClean="0"/>
              <a:t>Source: </a:t>
            </a:r>
            <a:r>
              <a:rPr lang="en-US" b="0" dirty="0" smtClean="0"/>
              <a:t>http://www.palestineremembered.com/GeoPoints/Gaza_526/Picture_12698.html</a:t>
            </a:r>
            <a:r>
              <a:rPr lang="en-US" dirty="0" smtClean="0"/>
              <a:t>, </a:t>
            </a:r>
            <a:r>
              <a:rPr lang="en-US" baseline="0" dirty="0" smtClean="0"/>
              <a:t>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Gold</a:t>
            </a:r>
            <a:r>
              <a:rPr lang="en-US" b="1" baseline="0" dirty="0" smtClean="0"/>
              <a:t> Market in Gaza, </a:t>
            </a:r>
            <a:r>
              <a:rPr lang="en-US" dirty="0" smtClean="0"/>
              <a:t>From Palestine Today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Gold</a:t>
            </a:r>
            <a:r>
              <a:rPr lang="en-US" b="1" baseline="0" dirty="0" smtClean="0"/>
              <a:t> Market in Gaza, </a:t>
            </a:r>
            <a:r>
              <a:rPr lang="en-US" dirty="0" smtClean="0"/>
              <a:t>From Palestine Today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Omar al-</a:t>
            </a:r>
            <a:r>
              <a:rPr lang="en-US" b="1" dirty="0" err="1" smtClean="0"/>
              <a:t>Mukhtar</a:t>
            </a:r>
            <a:r>
              <a:rPr lang="en-US" b="1" dirty="0" smtClean="0"/>
              <a:t> Street, Gaza</a:t>
            </a:r>
            <a:r>
              <a:rPr lang="en-US" b="0" i="0" dirty="0" smtClean="0"/>
              <a:t>, August 2003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Source: http://www.palestineremembered.com/GeoPoints/Gaza_526/Picture_11224.html,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 shop for </a:t>
            </a:r>
            <a:r>
              <a:rPr lang="en-US" b="1" dirty="0" err="1" smtClean="0"/>
              <a:t>shisha</a:t>
            </a:r>
            <a:r>
              <a:rPr lang="en-US" b="1" dirty="0" smtClean="0"/>
              <a:t>/</a:t>
            </a:r>
            <a:r>
              <a:rPr lang="en-US" b="1" dirty="0" err="1" smtClean="0"/>
              <a:t>nargila</a:t>
            </a:r>
            <a:r>
              <a:rPr lang="en-US" b="1" dirty="0" smtClean="0"/>
              <a:t> supplies</a:t>
            </a:r>
            <a:br>
              <a:rPr lang="en-US" b="1" dirty="0" smtClean="0"/>
            </a:br>
            <a:r>
              <a:rPr lang="en-US" dirty="0" smtClean="0"/>
              <a:t>Source: </a:t>
            </a:r>
            <a:r>
              <a:rPr lang="en-US" b="0" dirty="0" smtClean="0"/>
              <a:t>http://www.palestineremembered.com/GeoPoints/Gaza_526/Picture_11222.html</a:t>
            </a:r>
            <a:r>
              <a:rPr lang="en-US" dirty="0" smtClean="0"/>
              <a:t>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Tom Gross Media http://www.tomgrossmedia.com/mideastdispatches/archives/001072.html</a:t>
            </a:r>
            <a:r>
              <a:rPr lang="en-US" baseline="0" dirty="0" smtClean="0"/>
              <a:t>, December 2009, retrieved November 13, 2010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December 2009: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Palestinian man sells sandwiches in Gaza City during last week’s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Eid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al-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Adha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festivities.  There is a Ferris wheel in the background. (Getty Images)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UNRWA school in Gaza</a:t>
            </a:r>
            <a:r>
              <a:rPr lang="en-US" dirty="0" smtClean="0"/>
              <a:t>, November 2009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Helena </a:t>
            </a:r>
            <a:r>
              <a:rPr lang="en-US" dirty="0" err="1" smtClean="0"/>
              <a:t>Cobban</a:t>
            </a:r>
            <a:r>
              <a:rPr lang="en-US" dirty="0" smtClean="0"/>
              <a:t>, “Fair Policy, Fair Discussion</a:t>
            </a:r>
            <a:r>
              <a:rPr lang="en-US" b="0" dirty="0" smtClean="0"/>
              <a:t>” blog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http://fpfd.wordpress.com/2009/11/25/some-first-photos-from-gaza/,</a:t>
            </a:r>
            <a:r>
              <a:rPr lang="en-US" b="0" baseline="0" dirty="0" smtClean="0"/>
              <a:t> retrieved November 13, 2010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Dar Ash-</a:t>
            </a:r>
            <a:r>
              <a:rPr lang="en-US" b="1" dirty="0" err="1" smtClean="0"/>
              <a:t>Shifa</a:t>
            </a:r>
            <a:r>
              <a:rPr lang="en-US" b="1" dirty="0" smtClean="0"/>
              <a:t> Hospital</a:t>
            </a:r>
            <a:r>
              <a:rPr lang="en-US" dirty="0" smtClean="0"/>
              <a:t>, Gaza City, August</a:t>
            </a:r>
            <a:r>
              <a:rPr lang="en-US" baseline="0" dirty="0" smtClean="0"/>
              <a:t> 2010</a:t>
            </a:r>
          </a:p>
          <a:p>
            <a:r>
              <a:rPr lang="en-US" baseline="0" dirty="0" smtClean="0"/>
              <a:t>Source: </a:t>
            </a:r>
            <a:r>
              <a:rPr lang="en-US" b="0" dirty="0" smtClean="0"/>
              <a:t>Medical Aid for Palestinians,</a:t>
            </a:r>
            <a:r>
              <a:rPr lang="en-US" b="0" baseline="0" dirty="0" smtClean="0"/>
              <a:t> </a:t>
            </a:r>
            <a:r>
              <a:rPr lang="en-US" dirty="0" smtClean="0"/>
              <a:t>http://www.map-uk.org/regions/opt/news/view/-/id/841/, retrieved November 13,</a:t>
            </a:r>
            <a:r>
              <a:rPr lang="en-US" baseline="0" dirty="0" smtClean="0"/>
              <a:t>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Palestinian girls take part in a race </a:t>
            </a:r>
            <a:r>
              <a:rPr lang="en-US" b="0" dirty="0" smtClean="0"/>
              <a:t>during a track meet for </a:t>
            </a:r>
            <a:r>
              <a:rPr lang="en-US" b="0" dirty="0" err="1" smtClean="0"/>
              <a:t>Gazan</a:t>
            </a:r>
            <a:r>
              <a:rPr lang="en-US" b="0" dirty="0" smtClean="0"/>
              <a:t> women at the Palestine Stadium in Gaza City, Saturday, May 8, 2010. The sporting event was co-sponsored by the Palestinian Olympic Committee and the UN in order to encourage </a:t>
            </a:r>
            <a:r>
              <a:rPr lang="en-US" b="0" dirty="0" err="1" smtClean="0"/>
              <a:t>Gazan</a:t>
            </a:r>
            <a:r>
              <a:rPr lang="en-US" b="0" dirty="0" smtClean="0"/>
              <a:t> women to do more sports. (AP Photo/</a:t>
            </a:r>
            <a:r>
              <a:rPr lang="en-US" b="0" dirty="0" err="1" smtClean="0"/>
              <a:t>Hatem</a:t>
            </a:r>
            <a:r>
              <a:rPr lang="en-US" b="0" dirty="0" smtClean="0"/>
              <a:t> </a:t>
            </a:r>
            <a:r>
              <a:rPr lang="en-US" b="0" dirty="0" err="1" smtClean="0"/>
              <a:t>Moussa</a:t>
            </a:r>
            <a:r>
              <a:rPr lang="en-US" b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Women Talk Sports, http://www.womentalksports.com/items/read/15/521148, retrieved November 13, 2010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UN Summer Camp</a:t>
            </a:r>
            <a:r>
              <a:rPr lang="en-US" dirty="0" smtClean="0"/>
              <a:t>, 12 August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dirty="0" smtClean="0"/>
              <a:t>Medical Aid for Palestinians, </a:t>
            </a:r>
            <a:r>
              <a:rPr lang="en-US" dirty="0" smtClean="0"/>
              <a:t>http://www.map-uk.org/regions/opt/media/view/-/id/115/,</a:t>
            </a:r>
            <a:r>
              <a:rPr lang="en-US" baseline="0" dirty="0" smtClean="0"/>
              <a:t> retrieved November 13, 2010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Around a quarter of a million children participate in the Summer Games, which include sports as well as recreational and cultural activities. This is the fourth year that UNRWA has organized the </a:t>
            </a:r>
            <a:r>
              <a:rPr lang="en-US" dirty="0" err="1" smtClean="0"/>
              <a:t>programme</a:t>
            </a:r>
            <a:r>
              <a:rPr lang="en-US" dirty="0" smtClean="0"/>
              <a:t> in Gaza, whose 1.5 million Palestinian residents have been languishing under a three-year-old Israeli blockade. "Like children anywhere in the world, children here must have a sense of normality," said the UN's John </a:t>
            </a:r>
            <a:r>
              <a:rPr lang="en-US" dirty="0" err="1" smtClean="0"/>
              <a:t>Ging</a:t>
            </a:r>
            <a:r>
              <a:rPr lang="en-US" dirty="0" smtClean="0"/>
              <a:t>. "Despite the abnormality they face in their daily lives, today's achievement has lifted the spirits of the entire population here in Gaza."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dirty="0" smtClean="0"/>
              <a:t>http://www.palestineremembered.com/GeoPoints/Gaza_526/Picture_44177.html</a:t>
            </a:r>
            <a:r>
              <a:rPr lang="en-US" dirty="0" smtClean="0"/>
              <a:t>, </a:t>
            </a:r>
            <a:r>
              <a:rPr lang="en-US" baseline="0" dirty="0" smtClean="0"/>
              <a:t>retrieved November 13,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“Assault on Gaza children's camp” by Jennifer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Lipman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June 28, 2010: Hamas run alternative camps involving military-style marching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Jewish Chronicle Online, http://www.thejc.com/news/israel-news/33504/assault-gaza-childrens-camp, retrieved November 13, 2010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Unknown soldier / al-Jundi al-Majhoul park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en-US" dirty="0" smtClean="0"/>
              <a:t>Source:</a:t>
            </a:r>
            <a:r>
              <a:rPr lang="en-US" baseline="0" dirty="0" smtClean="0"/>
              <a:t> http://www.palestineremembered.com/GeoPoints/Gaza_526/Picture_11565.html, retrieved Nov.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Also at http://travel.webshots.com/photo/1087100263034143484iJRcGu, posted August 2003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http://www.palestineremembered.com/GeoPoints/Gaza_526/Picture_53410.html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Palestine Stadium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http://www.palestineremembered.com/GeoPoints/Gaza_526/Picture_11563.html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Also at http://travel.webshots.com/photo/1087100088034143484cyNBRX, posted August 2003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http://en.wikipedia.org/wiki/File:Gaza_City.JPG</a:t>
            </a:r>
          </a:p>
          <a:p>
            <a:r>
              <a:rPr lang="en-US" dirty="0" smtClean="0"/>
              <a:t>Taken December</a:t>
            </a:r>
            <a:r>
              <a:rPr lang="en-US" baseline="0" dirty="0" smtClean="0"/>
              <a:t> 23, 2007; retrieved November 12,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 </a:t>
            </a:r>
            <a:r>
              <a:rPr lang="en-US" b="1" dirty="0" err="1" smtClean="0"/>
              <a:t>Quds</a:t>
            </a:r>
            <a:r>
              <a:rPr lang="en-US" b="1" dirty="0" smtClean="0"/>
              <a:t> Hospital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 </a:t>
            </a:r>
            <a:r>
              <a:rPr lang="en-US" b="1" dirty="0" err="1" smtClean="0"/>
              <a:t>Quds</a:t>
            </a:r>
            <a:r>
              <a:rPr lang="en-US" b="1" dirty="0" smtClean="0"/>
              <a:t> Hospital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smtClean="0"/>
              <a:t>Palestine Stadium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http://www.palestineremembered.com/GeoPoints/Gaza_526/Picture_40660.html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Islamic University of Gaza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http://www.palestineremembered.com/GeoPoints/Gaza_526/Picture_18110.html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http://www.palestineremembered.com/GeoPoints/Gaza_526/Picture_11192.html,</a:t>
            </a:r>
            <a:r>
              <a:rPr lang="en-US" baseline="0" dirty="0" smtClean="0"/>
              <a:t> retrieved November 12,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Islamic University of Gaza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http://www.palestineremembered.com/GeoPoints/Gaza_526/Picture_17367.html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http://www.panoramio.com/photo/10567702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Islamic University, Main Conference Hall </a:t>
            </a:r>
            <a:r>
              <a:rPr lang="en-US" dirty="0" smtClean="0"/>
              <a:t>before its destruction in the conflict between Hamas and Fatah in 2007.</a:t>
            </a:r>
          </a:p>
          <a:p>
            <a:r>
              <a:rPr lang="en-US" dirty="0" smtClean="0"/>
              <a:t>Source: http://en.wikipedia.org/wiki/File:Conference_hall_iug.jpg,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</a:t>
            </a:r>
            <a:r>
              <a:rPr lang="en-US" b="1" dirty="0" err="1" smtClean="0"/>
              <a:t>Luhidan</a:t>
            </a:r>
            <a:r>
              <a:rPr lang="en-US" b="1" dirty="0" smtClean="0"/>
              <a:t> Students Building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http://www.panoramio.com/photo/11226816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</a:t>
            </a:r>
            <a:r>
              <a:rPr lang="en-US" b="1" dirty="0" err="1" smtClean="0"/>
              <a:t>Luhidan</a:t>
            </a:r>
            <a:r>
              <a:rPr lang="en-US" b="1" dirty="0" smtClean="0"/>
              <a:t> (or Al </a:t>
            </a:r>
            <a:r>
              <a:rPr lang="en-US" b="1" dirty="0" err="1" smtClean="0"/>
              <a:t>Quds</a:t>
            </a:r>
            <a:r>
              <a:rPr lang="en-US" b="1" dirty="0" smtClean="0"/>
              <a:t>?)</a:t>
            </a:r>
            <a:r>
              <a:rPr lang="en-US" b="1" baseline="0" dirty="0" smtClean="0"/>
              <a:t> </a:t>
            </a:r>
            <a:r>
              <a:rPr lang="en-US" b="1" dirty="0" smtClean="0"/>
              <a:t>Student Building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http://www.panoramio.com/photo/11226777,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Laboratories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http://www.panoramio.com/photo/10567709, </a:t>
            </a:r>
            <a:r>
              <a:rPr lang="en-US" baseline="0" dirty="0" smtClean="0"/>
              <a:t>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Management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http://www.panoramio.com/photo/11226827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Management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http://www.panoramio.com/photo/11226841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Conference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http://www.panoramio.com/photo/11226803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Central Library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http://www.panoramio.com/photo/11226790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http://travel.webshots.com/photo/1087100700034143484WpUbRg,</a:t>
            </a:r>
            <a:r>
              <a:rPr lang="en-US" baseline="0" dirty="0" smtClean="0"/>
              <a:t> uploaded August 2003, retrieved November 12,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Student Activity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http://www.panoramio.com/photo/11226866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Islamic University, </a:t>
            </a:r>
            <a:r>
              <a:rPr lang="en-US" b="1" dirty="0" err="1" smtClean="0"/>
              <a:t>Almadina</a:t>
            </a:r>
            <a:r>
              <a:rPr lang="en-US" b="1" dirty="0" smtClean="0"/>
              <a:t> </a:t>
            </a:r>
            <a:r>
              <a:rPr lang="en-US" b="1" dirty="0" err="1" smtClean="0"/>
              <a:t>Almonawara</a:t>
            </a:r>
            <a:r>
              <a:rPr lang="en-US" b="1" dirty="0" smtClean="0"/>
              <a:t> Students Building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http://www.panoramio.com/photo/11226756,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mosque of the Islamic University of Gaza</a:t>
            </a:r>
          </a:p>
          <a:p>
            <a:r>
              <a:rPr lang="en-US" dirty="0" smtClean="0"/>
              <a:t>Source: http://en.wikipedia.org/wiki/File:Mosque_conf_hall_iug.jpg</a:t>
            </a:r>
          </a:p>
          <a:p>
            <a:r>
              <a:rPr lang="en-US" dirty="0" smtClean="0"/>
              <a:t>Taken January 13, 2009</a:t>
            </a:r>
            <a:r>
              <a:rPr lang="en-US" baseline="0" dirty="0" smtClean="0"/>
              <a:t>;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Islamic University of Gaza Mosque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http://www.panoramio.com/photo/11226862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</a:t>
            </a:r>
            <a:r>
              <a:rPr lang="en-US" b="1" dirty="0" err="1" smtClean="0"/>
              <a:t>Quds</a:t>
            </a:r>
            <a:r>
              <a:rPr lang="en-US" b="1" dirty="0" smtClean="0"/>
              <a:t> Open University, Gaza</a:t>
            </a:r>
          </a:p>
          <a:p>
            <a:r>
              <a:rPr lang="en-US" dirty="0" smtClean="0"/>
              <a:t>Source: http://www.qou.edu/photoAlbum2010/index.jsp, retrieved November 13,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</a:t>
            </a:r>
            <a:r>
              <a:rPr lang="en-US" b="1" dirty="0" err="1" smtClean="0"/>
              <a:t>Quds</a:t>
            </a:r>
            <a:r>
              <a:rPr lang="en-US" b="1" dirty="0" smtClean="0"/>
              <a:t> Open University, Gaza</a:t>
            </a:r>
          </a:p>
          <a:p>
            <a:r>
              <a:rPr lang="en-US" dirty="0" smtClean="0"/>
              <a:t>Source: http://www.qou.edu/photoAlbum2010/index.jsp, retrieved November 13, 2010 (note maps of “Palestine”)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</a:t>
            </a:r>
            <a:r>
              <a:rPr lang="en-US" b="1" dirty="0" err="1" smtClean="0"/>
              <a:t>Quds</a:t>
            </a:r>
            <a:r>
              <a:rPr lang="en-US" b="1" dirty="0" smtClean="0"/>
              <a:t> Open University, Gaza</a:t>
            </a:r>
          </a:p>
          <a:p>
            <a:r>
              <a:rPr lang="en-US" dirty="0" smtClean="0"/>
              <a:t>Source: http://www.qou.edu/photoAlbum2010/index.jsp, retrieved November 13</a:t>
            </a:r>
            <a:r>
              <a:rPr lang="en-US" smtClean="0"/>
              <a:t>, 2010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Palestine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(built on the site of the Israeli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settlement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Netzarim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evacuated in 2005)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http://www.palestineremembered.com/GeoPoints/Gaza_526/Picture_44176.html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Al-</a:t>
            </a:r>
            <a:r>
              <a:rPr lang="en-US" b="1" dirty="0" err="1" smtClean="0"/>
              <a:t>Aqsa</a:t>
            </a:r>
            <a:r>
              <a:rPr lang="en-US" b="1" dirty="0" smtClean="0"/>
              <a:t> University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http://www.palestineremembered.com/GeoPoints/Gaza_526/Picture_38224.html,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Al-</a:t>
            </a:r>
            <a:r>
              <a:rPr lang="en-US" b="1" dirty="0" err="1" smtClean="0"/>
              <a:t>Azhar</a:t>
            </a:r>
            <a:r>
              <a:rPr lang="en-US" b="1" dirty="0" smtClean="0"/>
              <a:t> University</a:t>
            </a:r>
            <a:br>
              <a:rPr lang="en-US" b="1" dirty="0" smtClean="0"/>
            </a:b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http://www.palestineremembered.com/GeoPoints/Gaza_526/Picture_11201.html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Gaza City </a:t>
            </a:r>
            <a:r>
              <a:rPr lang="en-US" dirty="0" smtClean="0"/>
              <a:t>seen from the fourteenth floor of a downtown office building.</a:t>
            </a:r>
          </a:p>
          <a:p>
            <a:r>
              <a:rPr lang="en-US" dirty="0" smtClean="0"/>
              <a:t>Source:</a:t>
            </a:r>
            <a:r>
              <a:rPr lang="en-US" baseline="0" dirty="0" smtClean="0"/>
              <a:t> Lisa Goldman, http://lisagoldman.net/2005/09/, September 2005, 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Al-</a:t>
            </a:r>
            <a:r>
              <a:rPr lang="en-US" b="1" dirty="0" err="1" smtClean="0"/>
              <a:t>Azhar</a:t>
            </a:r>
            <a:r>
              <a:rPr lang="en-US" b="1" dirty="0" smtClean="0"/>
              <a:t> University</a:t>
            </a:r>
            <a:br>
              <a:rPr lang="en-US" b="1" dirty="0" smtClean="0"/>
            </a:b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http://www.panoramio.com/photo/11226747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Al-</a:t>
            </a:r>
            <a:r>
              <a:rPr lang="en-US" b="1" dirty="0" err="1" smtClean="0"/>
              <a:t>Azhar</a:t>
            </a:r>
            <a:r>
              <a:rPr lang="en-US" b="1" dirty="0" smtClean="0"/>
              <a:t> University Garden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http://travel.webshots.com/photo/1087100864034143484SCjWZg</a:t>
            </a:r>
            <a:r>
              <a:rPr lang="en-US" dirty="0" smtClean="0"/>
              <a:t>,</a:t>
            </a:r>
            <a:r>
              <a:rPr lang="en-US" baseline="0" dirty="0" smtClean="0"/>
              <a:t> uploaded August 2003,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Rafah</a:t>
            </a:r>
            <a:r>
              <a:rPr lang="en-US" b="1" dirty="0" smtClean="0"/>
              <a:t> Municipality</a:t>
            </a:r>
            <a:br>
              <a:rPr lang="en-US" b="1" dirty="0" smtClean="0"/>
            </a:b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http://www.panoramio.com/photo/9680199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from the Sea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Source: http://www.panoramio.com/photo/10302116,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General view from the sea looking east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Source: http://www.palestineremembered.com/GeoPoints/Gaza_526/Picture_11190.html,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El-</a:t>
            </a:r>
            <a:r>
              <a:rPr lang="en-US" b="1" dirty="0" err="1" smtClean="0"/>
              <a:t>Helou</a:t>
            </a:r>
            <a:r>
              <a:rPr lang="en-US" b="1" baseline="0" dirty="0" smtClean="0"/>
              <a:t> Hotel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http://www.palestineremembered.com/GeoPoints/Gaza_526/Picture_46835.html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Grand</a:t>
            </a:r>
            <a:r>
              <a:rPr lang="en-US" b="1" baseline="0" dirty="0" smtClean="0"/>
              <a:t> Palace Hotel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http://www.facebook.com/photo.php?pid=2645256&amp;id=155278996729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Commodore Hotel, Gaza</a:t>
            </a:r>
            <a:r>
              <a:rPr lang="en-US" dirty="0" smtClean="0"/>
              <a:t>,</a:t>
            </a:r>
            <a:r>
              <a:rPr lang="en-US" baseline="0" dirty="0" smtClean="0"/>
              <a:t> July 2010</a:t>
            </a:r>
            <a:endParaRPr lang="en-US" dirty="0" smtClean="0"/>
          </a:p>
          <a:p>
            <a:r>
              <a:rPr lang="en-US" dirty="0" smtClean="0"/>
              <a:t>Source: http://www.israellycool.com/2010/07/22/a-taste-of-%E2%80%9Cconcentration-camp%E2%80%9D-gaza-the-commodore-hotel/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Grand</a:t>
            </a:r>
            <a:r>
              <a:rPr lang="en-US" b="1" baseline="0" dirty="0" smtClean="0"/>
              <a:t> Palace Hotel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http://www.facebook.com/photo.php?pid=2679836&amp;id=155278996729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Grand</a:t>
            </a:r>
            <a:r>
              <a:rPr lang="en-US" b="1" baseline="0" dirty="0" smtClean="0"/>
              <a:t> Palace Hotel Lobby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http://www.facebook.com/photo.php?pid=2645258&amp;id=155278996729&amp;fbid=155317746729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Grand</a:t>
            </a:r>
            <a:r>
              <a:rPr lang="en-US" b="1" baseline="0" dirty="0" smtClean="0"/>
              <a:t> Palace Hotel Lobby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http://www.grandpalace.ps/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Grand</a:t>
            </a:r>
            <a:r>
              <a:rPr lang="en-US" b="1" baseline="0" dirty="0" smtClean="0"/>
              <a:t> Palace Hotel Restaurant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http://www.grandpalace.ps/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Adam Hotel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http://www.adamhotelgaza.com/gallery.html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Adam Hotel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</a:t>
            </a:r>
            <a:r>
              <a:rPr lang="en-US" smtClean="0"/>
              <a:t>: </a:t>
            </a:r>
            <a:r>
              <a:rPr lang="en-US" b="0" i="0" smtClean="0">
                <a:solidFill>
                  <a:srgbClr val="C00000"/>
                </a:solidFill>
              </a:rPr>
              <a:t>http://www.adamhotelgaza.com/gallery.html</a:t>
            </a:r>
            <a:r>
              <a:rPr lang="en-US" smtClean="0"/>
              <a:t>,</a:t>
            </a:r>
            <a:r>
              <a:rPr lang="en-US" baseline="0" smtClean="0"/>
              <a:t> </a:t>
            </a:r>
            <a:r>
              <a:rPr lang="en-US" baseline="0" dirty="0" smtClean="0"/>
              <a:t>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Adam Hotel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</a:t>
            </a:r>
            <a:r>
              <a:rPr lang="en-US" smtClean="0"/>
              <a:t>: </a:t>
            </a:r>
            <a:r>
              <a:rPr lang="en-US" b="0" i="0" smtClean="0">
                <a:solidFill>
                  <a:srgbClr val="C00000"/>
                </a:solidFill>
              </a:rPr>
              <a:t>http://www.adamhotelgaza.com/gallery.html</a:t>
            </a:r>
            <a:r>
              <a:rPr lang="en-US" smtClean="0"/>
              <a:t>,</a:t>
            </a:r>
            <a:r>
              <a:rPr lang="en-US" baseline="0" smtClean="0"/>
              <a:t> </a:t>
            </a:r>
            <a:r>
              <a:rPr lang="en-US" baseline="0" dirty="0" smtClean="0"/>
              <a:t>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Adam Hotel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http://www.adamhotelgaza.com/gallery.html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Adam Hotel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http://www.adamhotelgaza.com/gallery.html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</a:t>
            </a:r>
            <a:r>
              <a:rPr lang="en-US" b="1" dirty="0" err="1" smtClean="0"/>
              <a:t>Deira</a:t>
            </a:r>
            <a:r>
              <a:rPr lang="en-US" b="1" dirty="0" smtClean="0"/>
              <a:t> Hotel</a:t>
            </a:r>
            <a:r>
              <a:rPr lang="en-US" dirty="0" smtClean="0"/>
              <a:t>, Gaza</a:t>
            </a:r>
          </a:p>
          <a:p>
            <a:r>
              <a:rPr lang="en-US" dirty="0" smtClean="0"/>
              <a:t>Source: http://www.aldeira.ps/.  Retrieved November 13,</a:t>
            </a:r>
            <a:r>
              <a:rPr lang="en-US" baseline="0" dirty="0" smtClean="0"/>
              <a:t>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View from the Beach Hotel</a:t>
            </a:r>
            <a:r>
              <a:rPr lang="en-US" dirty="0" smtClean="0"/>
              <a:t>, taken August 2003, uploaded</a:t>
            </a:r>
            <a:r>
              <a:rPr lang="en-US" baseline="0" dirty="0" smtClean="0"/>
              <a:t> January 2007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http://www.palestineremembered.com/GeoPoints/Gaza_526/Picture_11245.html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The Harbor</a:t>
            </a:r>
            <a:r>
              <a:rPr lang="en-US" dirty="0" smtClean="0"/>
              <a:t>, taken August 2003, uploaded January 2007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http://www.palestineremembered.com/GeoPoints/Gaza_526/Picture_11232.html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Remal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district in New Gaza Area, Unknown Soldier Square in front of the Legislative Council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 smtClean="0"/>
          </a:p>
          <a:p>
            <a:r>
              <a:rPr lang="en-US" dirty="0" smtClean="0"/>
              <a:t>Source:</a:t>
            </a:r>
            <a:r>
              <a:rPr lang="en-US" baseline="0" dirty="0" smtClean="0"/>
              <a:t> http://www.palestineremembered.com/GeoPoints/Gaza_526/Picture_11567.html, retrieved Nov.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Also at http://travel.webshots.com/photo/1087100631034143484SalAgO, uploaded August 2003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Close-up of the statute: http://www.palestineremembered.com/GeoPoints/Gaza_526/Picture_11566.html</a:t>
            </a:r>
          </a:p>
          <a:p>
            <a:r>
              <a:rPr lang="en-US" baseline="0" dirty="0" smtClean="0"/>
              <a:t>And http://travel.webshots.com/photo/1087100353034143484bVwqFm, uploaded August 2003</a:t>
            </a:r>
          </a:p>
          <a:p>
            <a:r>
              <a:rPr lang="en-US" baseline="0" dirty="0" smtClean="0"/>
              <a:t>More from the </a:t>
            </a:r>
            <a:r>
              <a:rPr lang="en-US" baseline="0" dirty="0" err="1" smtClean="0"/>
              <a:t>Remal</a:t>
            </a:r>
            <a:r>
              <a:rPr lang="en-US" baseline="0" dirty="0" smtClean="0"/>
              <a:t> district: http://www.urban-landscape.net/content_public/city_details.php?stadt_id=56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My Daily Clarity, “</a:t>
            </a:r>
            <a:r>
              <a:rPr lang="en-US" b="0" dirty="0" smtClean="0"/>
              <a:t>The most exclusive surf club on earth?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http://mydailyclarity.com/2009/05/the-smallest-surf-club-on-earth/.  Retrieved November 13,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http://en.wikipedia.org/wiki/File:Gaza_Beach.jpg</a:t>
            </a:r>
          </a:p>
          <a:p>
            <a:r>
              <a:rPr lang="en-US" dirty="0" smtClean="0"/>
              <a:t>Taken July 1, 2006</a:t>
            </a:r>
            <a:r>
              <a:rPr lang="en-US" baseline="0" dirty="0" smtClean="0"/>
              <a:t>; retrieved November 12, 2010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One Jerusalem, http://www.onejerusalem.com/2010/08/24/gaza-2010/gaza2010-13/,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Source: </a:t>
            </a:r>
            <a:r>
              <a:rPr lang="en-US" b="0" i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smtClean="0"/>
              <a:t>,</a:t>
            </a:r>
            <a:r>
              <a:rPr lang="en-US" baseline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http://travel.webshots.com/photo/1087099995034143484SyXaee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uploaded</a:t>
            </a:r>
            <a:r>
              <a:rPr lang="en-US" baseline="0" dirty="0" smtClean="0"/>
              <a:t> August 2003, retrieved November 12, 2010</a:t>
            </a:r>
            <a:endParaRPr lang="en-US" dirty="0" smtClean="0"/>
          </a:p>
          <a:p>
            <a:r>
              <a:rPr lang="en-US" dirty="0" smtClean="0"/>
              <a:t>Also at http://www.palestineremembered.com/GeoPoints/Gaza_526/Picture_11562.html, uploaded January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Source: </a:t>
            </a:r>
            <a:r>
              <a:rPr lang="en-US" b="0" i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smtClean="0"/>
              <a:t>,</a:t>
            </a:r>
            <a:r>
              <a:rPr lang="en-US" baseline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Gaza Surf Club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http://www.gazasurfclub.com/Photos/Photos.html</a:t>
            </a:r>
            <a:r>
              <a:rPr lang="en-US" baseline="0" dirty="0" smtClean="0"/>
              <a:t>, retrieved November 13, 2010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Gaza Surf Club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http://www.gazasurfclub.com/Photos/Photos.html</a:t>
            </a:r>
            <a:r>
              <a:rPr lang="en-US" baseline="0" dirty="0" smtClean="0"/>
              <a:t>, retrieved November 13, 2010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Gaza Surf Club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http://www.gazasurfclub.com/Photos/Photos.html</a:t>
            </a:r>
            <a:r>
              <a:rPr lang="en-US" baseline="0" dirty="0" smtClean="0"/>
              <a:t>, retrieved November 13, 2010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Source: </a:t>
            </a:r>
            <a:r>
              <a:rPr lang="en-US" b="0" i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smtClean="0"/>
              <a:t>,</a:t>
            </a:r>
            <a:r>
              <a:rPr lang="en-US" baseline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Source: </a:t>
            </a:r>
            <a:r>
              <a:rPr lang="en-US" b="0" i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smtClean="0"/>
              <a:t>,</a:t>
            </a:r>
            <a:r>
              <a:rPr lang="en-US" baseline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The</a:t>
            </a:r>
            <a:r>
              <a:rPr lang="en-US" baseline="0" dirty="0" smtClean="0"/>
              <a:t> Palestine Telegraph, April 6, 2009, retrieved November 13, 2010</a:t>
            </a:r>
          </a:p>
          <a:p>
            <a:r>
              <a:rPr lang="en-US" dirty="0" smtClean="0"/>
              <a:t>http://www.paltelegraph.com/index.php?option=com_content&amp;view=article&amp;id=480&amp;Itemid=182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Remal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district in New Gaza Area </a:t>
            </a:r>
            <a:endParaRPr lang="en-US" b="1" dirty="0" smtClean="0"/>
          </a:p>
          <a:p>
            <a:r>
              <a:rPr lang="en-US" dirty="0" smtClean="0"/>
              <a:t>Source:</a:t>
            </a:r>
            <a:r>
              <a:rPr lang="en-US" baseline="0" dirty="0" smtClean="0"/>
              <a:t> http://www.urban-landscape.net/content_public/city_details.php?stadt_id=56, retrieved Nov. 12,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Palestinian fishing boats </a:t>
            </a:r>
            <a:r>
              <a:rPr lang="en-US" dirty="0" smtClean="0"/>
              <a:t>are seen at sunset in Gaza City on June 11, 2009. (UPI Photo/</a:t>
            </a:r>
            <a:r>
              <a:rPr lang="en-US" dirty="0" err="1" smtClean="0"/>
              <a:t>Ismael</a:t>
            </a:r>
            <a:r>
              <a:rPr lang="en-US" dirty="0" smtClean="0"/>
              <a:t> </a:t>
            </a:r>
            <a:r>
              <a:rPr lang="en-US" dirty="0" err="1" smtClean="0"/>
              <a:t>Mohamad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Source:</a:t>
            </a:r>
            <a:r>
              <a:rPr lang="en-US" baseline="0" dirty="0" smtClean="0"/>
              <a:t> </a:t>
            </a:r>
            <a:r>
              <a:rPr lang="en-US" dirty="0" smtClean="0"/>
              <a:t>http://www.upi.com/News_Photos/view/853a15c0ebc6890f981301f883ad668f/Palestinians-enjoy-beach-in-Gaza/, retrieved November 13,</a:t>
            </a:r>
            <a:r>
              <a:rPr lang="en-US" baseline="0" dirty="0" smtClean="0"/>
              <a:t>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ED4BA-B83F-4378-9693-9A099E00E43D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http://www.skyscrapercity.com/showthread.php?t=1145941</a:t>
            </a:r>
            <a:r>
              <a:rPr lang="en-US" dirty="0" smtClean="0"/>
              <a:t>,</a:t>
            </a:r>
            <a:r>
              <a:rPr lang="en-US" baseline="0" dirty="0" smtClean="0"/>
              <a:t> posted June 2010, retrieved November 13, 2010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http://www.palestineremembered.com/GeoPoints/Gaza_526/Picture_40659.html, </a:t>
            </a:r>
            <a:r>
              <a:rPr lang="en-US" baseline="0" dirty="0" smtClean="0"/>
              <a:t>retrieved November 13,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http://www.paltimes.net/arabic/read.php?news_id=115527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Gaza Mall</a:t>
            </a:r>
            <a:r>
              <a:rPr lang="en-US" b="0" dirty="0" smtClean="0"/>
              <a:t>, July 17,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b="0" i="0" dirty="0" smtClean="0">
                <a:solidFill>
                  <a:srgbClr val="C00000"/>
                </a:solidFill>
              </a:rPr>
              <a:t>http://www.alresalahtalk.net/vb/showthread.php?t=3636</a:t>
            </a:r>
            <a:r>
              <a:rPr lang="en-US" dirty="0" smtClean="0"/>
              <a:t>,</a:t>
            </a:r>
            <a:r>
              <a:rPr lang="en-US" baseline="0" dirty="0" smtClean="0"/>
              <a:t> retrieved November 12,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reported by Tom Gross Media, http://www.tomgrossmedia.com/mideastdispatches/archives/001127.html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E0F06-FB19-4187-A274-6719372E9DC7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A0023-578B-4948-9D8B-1179EC2576E5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4372D-8EE3-442C-9A58-301C985EB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e/Gaza_City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b/bd/Conference_hall_iug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c/Mosque_conf_hall_iug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2679836&amp;id=155278996729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raellycool.com/wordpress/wp-content/uploads/commodore-gaza.jpg" TargetMode="Externa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hyperlink" Target="http://www.israellycool.com/wordpress/wp-content/uploads/commodore-gaza-bathroom.jpg" TargetMode="Externa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2679850&amp;id=155278996729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2645256&amp;id=155278996729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c/Gaza_Beach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sabella.photoshelter.com/gallery/Gaza-Strip-Outdoor-Photos-of-Gaza-in-Palestine/G0000cddVV_cbLFs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hyperlink" Target="http://www.onejerusalem.com/wp-content/uploads/2010/08/gaza2010-13.jpg" TargetMode="External"/><Relationship Id="rId4" Type="http://schemas.openxmlformats.org/officeDocument/2006/relationships/image" Target="../media/image75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lestineremembered.com/GeoPoints/Gaza_526/Gaza-53412.jpg"/>
          <p:cNvPicPr>
            <a:picLocks noChangeAspect="1" noChangeArrowheads="1"/>
          </p:cNvPicPr>
          <p:nvPr/>
        </p:nvPicPr>
        <p:blipFill>
          <a:blip r:embed="rId3" cstate="print"/>
          <a:srcRect t="6582"/>
          <a:stretch>
            <a:fillRect/>
          </a:stretch>
        </p:blipFill>
        <p:spPr bwMode="auto">
          <a:xfrm>
            <a:off x="0" y="5427"/>
            <a:ext cx="9144000" cy="685257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http://commondatastorage.googleapis.com/static.panoramio.com/photos/original/12187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ttp://www.rootsclub.ps/gallery_resize/24.jpg"/>
          <p:cNvPicPr>
            <a:picLocks noChangeAspect="1" noChangeArrowheads="1"/>
          </p:cNvPicPr>
          <p:nvPr/>
        </p:nvPicPr>
        <p:blipFill>
          <a:blip r:embed="rId3" cstate="print"/>
          <a:srcRect l="10898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ts2.jpg"/>
          <p:cNvPicPr>
            <a:picLocks/>
          </p:cNvPicPr>
          <p:nvPr/>
        </p:nvPicPr>
        <p:blipFill>
          <a:blip r:embed="rId3" cstate="print"/>
          <a:srcRect r="42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://www.rootsclub.ps/gallery_resize/27.jpg"/>
          <p:cNvPicPr>
            <a:picLocks noChangeAspect="1" noChangeArrowheads="1"/>
          </p:cNvPicPr>
          <p:nvPr/>
        </p:nvPicPr>
        <p:blipFill>
          <a:blip r:embed="rId3" cstate="print"/>
          <a:srcRect r="10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://www.rootsclub.ps/gallery_resize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://www.rootsclub.ps/gallery_resize/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www.rootsclub.ps/gallery_resize/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www.rootsclub.ps/gallery_resize/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http://img-fotki.yandex.ru/get/53/pvs7124.ec/0_44bbc_ba9bc1cc_XL.jpg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AutoShape 2" descr="http://www.tomgrossmedia.com/mideastdispatches/archives/%20http:/atlasshrugs2000.typepad.com/.a/6a00d8341c60bf53ef0120a78f8f29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6" name="AutoShape 4" descr="http://www.tomgrossmedia.com/mideastdispatches/archives/%20http:/atlasshrugs2000.typepad.com/.a/6a00d8341c60bf53ef0120a78f8f29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8" name="AutoShape 6" descr="http://www.tomgrossmedia.com/mideastdispatches/archives/%20http:/atlasshrugs2000.typepad.com/.a/6a00d8341c60bf53ef0120a78f903a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0" name="AutoShape 8" descr="http://www.tomgrossmedia.com/mideastdispatches/archives/%20http:/atlasshrugs2000.typepad.com/.a/6a00d8341c60bf53ef0120a78f8f29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2" name="AutoShape 10" descr="http://www.tomgrossmedia.com/mideastdispatches/archives/%20http:/s.wsj.net/public/resources/images/OB-FA027_Gross_G_200912021638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4" name="AutoShape 12" descr="http://www.tomgrossmedia.com/mideastdispatches/archives/%20http:/s.wsj.net/public/resources/images/OB-FA027_Gross_G_200912021638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6" name="AutoShape 14" descr="http://www.tomgrossmedia.com/mideastdispatches/archives/%20http:/s.wsj.net/public/resources/images/OB-FA027_Gross_G_200912021638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08" name="AutoShape 16" descr="http://www.tomgrossmedia.com/mideastdispatches/archives/%20http:/atlasshrugs2000.typepad.com/.a/6a00d8341c60bf53ef0120a78f8f29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Market1.bmp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ttp://www.paltoday.ps/arabic/uploads/General/0911261326180uWY.jpg"/>
          <p:cNvPicPr>
            <a:picLocks noChangeAspect="1" noChangeArrowheads="1"/>
          </p:cNvPicPr>
          <p:nvPr/>
        </p:nvPicPr>
        <p:blipFill>
          <a:blip r:embed="rId3" cstate="print"/>
          <a:srcRect l="10444"/>
          <a:stretch>
            <a:fillRect/>
          </a:stretch>
        </p:blipFill>
        <p:spPr bwMode="auto">
          <a:xfrm>
            <a:off x="-3240" y="0"/>
            <a:ext cx="914724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http://commondatastorage.googleapis.com/static.panoramio.com/photos/original/13328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img-fotki.yandex.ru/get/4302/pvs7124.ec/0_44ba9_67267785_XL.jpg"/>
          <p:cNvPicPr>
            <a:picLocks noChangeAspect="1" noChangeArrowheads="1"/>
          </p:cNvPicPr>
          <p:nvPr/>
        </p:nvPicPr>
        <p:blipFill>
          <a:blip r:embed="rId3" cstate="print"/>
          <a:srcRect l="4467" r="6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http://img-fotki.yandex.ru/get/4304/pvs7124.ec/0_44bb3_45d383b_XL.jpg"/>
          <p:cNvPicPr>
            <a:picLocks noChangeAspect="1" noChangeArrowheads="1"/>
          </p:cNvPicPr>
          <p:nvPr/>
        </p:nvPicPr>
        <p:blipFill>
          <a:blip r:embed="rId3" cstate="print"/>
          <a:srcRect l="7444" r="3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http://pics.livejournal.com/demian123/pic/0002tc5g"/>
          <p:cNvPicPr>
            <a:picLocks noChangeAspect="1" noChangeArrowheads="1"/>
          </p:cNvPicPr>
          <p:nvPr/>
        </p:nvPicPr>
        <p:blipFill>
          <a:blip r:embed="rId3" cstate="print"/>
          <a:srcRect l="5222" r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pics.livejournal.com/demian123/pic/0002w24s"/>
          <p:cNvPicPr>
            <a:picLocks noChangeAspect="1" noChangeArrowheads="1"/>
          </p:cNvPicPr>
          <p:nvPr/>
        </p:nvPicPr>
        <p:blipFill>
          <a:blip r:embed="rId3" cstate="print"/>
          <a:srcRect l="5968" r="45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AutoShape 2" descr="http://www.tomgrossmedia.com/mideastdispatches/archives/%20http:/atlasshrugs2000.typepad.com/.a/6a00d8341c60bf53ef0120a78f8ee3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Market6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http://img-fotki.yandex.ru/get/4301/pvs7124.ec/0_44ba3_75b1d88_XL.jpg"/>
          <p:cNvPicPr>
            <a:picLocks noChangeAspect="1" noChangeArrowheads="1"/>
          </p:cNvPicPr>
          <p:nvPr/>
        </p:nvPicPr>
        <p:blipFill>
          <a:blip r:embed="rId3" cstate="print"/>
          <a:srcRect l="5956" r="47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http://img-fotki.yandex.ru/get/4300/pvs7124.ec/0_44ba4_80bcdb02_XL.jpg"/>
          <p:cNvPicPr>
            <a:picLocks noChangeAspect="1" noChangeArrowheads="1"/>
          </p:cNvPicPr>
          <p:nvPr/>
        </p:nvPicPr>
        <p:blipFill>
          <a:blip r:embed="rId3" cstate="print"/>
          <a:srcRect l="9678" r="9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http://img-fotki.yandex.ru/get/4300/pvs7124.ec/0_44ba5_d6d70e07_XL.jpg"/>
          <p:cNvPicPr>
            <a:picLocks noChangeAspect="1" noChangeArrowheads="1"/>
          </p:cNvPicPr>
          <p:nvPr/>
        </p:nvPicPr>
        <p:blipFill>
          <a:blip r:embed="rId3" cstate="print"/>
          <a:srcRect l="8189" r="173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AutoShape 2" descr="http://www.tomgrossmedia.com/mideastdispatches/archives/%20http:/atlasshrugs2000.typepad.com/.a/6a00d8341c60bf53ef0120a78f8ee3970b-500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Market2.bmp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http://img-fotki.yandex.ru/get/4205/pvs7124.ec/0_44ba7_81ef9716_XL.jpg"/>
          <p:cNvPicPr>
            <a:picLocks noChangeAspect="1" noChangeArrowheads="1"/>
          </p:cNvPicPr>
          <p:nvPr/>
        </p:nvPicPr>
        <p:blipFill>
          <a:blip r:embed="rId3" cstate="print"/>
          <a:srcRect l="2978" r="76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http://www.palestineremembered.com/GeoPoints/Gaza_526/Gaza-112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pics.livejournal.com/demian123/pic/00031phw"/>
          <p:cNvPicPr>
            <a:picLocks noChangeAspect="1" noChangeArrowheads="1"/>
          </p:cNvPicPr>
          <p:nvPr/>
        </p:nvPicPr>
        <p:blipFill>
          <a:blip r:embed="rId3" cstate="print"/>
          <a:srcRect l="8238" r="22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http://img-fotki.yandex.ru/get/4202/pvs7124.ec/0_44bba_9330163_XL.jpg"/>
          <p:cNvPicPr>
            <a:picLocks noChangeAspect="1" noChangeArrowheads="1"/>
          </p:cNvPicPr>
          <p:nvPr/>
        </p:nvPicPr>
        <p:blipFill>
          <a:blip r:embed="rId3" cstate="print"/>
          <a:srcRect l="8933" r="1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http://img-fotki.yandex.ru/get/3909/pvs7124.ec/0_44bad_ca65bf04_XL.jpg"/>
          <p:cNvPicPr>
            <a:picLocks noChangeAspect="1" noChangeArrowheads="1"/>
          </p:cNvPicPr>
          <p:nvPr/>
        </p:nvPicPr>
        <p:blipFill>
          <a:blip r:embed="rId3" cstate="print"/>
          <a:srcRect l="1483" r="95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http://img-fotki.yandex.ru/get/4200/pvs7124.ec/0_44bb5_d06aee7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9627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http://pics.livejournal.com/demian123/pic/0002r468"/>
          <p:cNvPicPr>
            <a:picLocks noChangeAspect="1" noChangeArrowheads="1"/>
          </p:cNvPicPr>
          <p:nvPr/>
        </p:nvPicPr>
        <p:blipFill>
          <a:blip r:embed="rId3" cstate="print"/>
          <a:srcRect l="10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t4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1"/>
            <a:ext cx="9144000" cy="6870077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http://img-fotki.yandex.ru/get/4306/pvs7124.ec/0_44bbb_9117129f_XL.jpg"/>
          <p:cNvPicPr>
            <a:picLocks noChangeAspect="1" noChangeArrowheads="1"/>
          </p:cNvPicPr>
          <p:nvPr/>
        </p:nvPicPr>
        <p:blipFill>
          <a:blip r:embed="rId3" cstate="print"/>
          <a:srcRect l="110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http://pics.livejournal.com/demian123/pic/0002k7dr"/>
          <p:cNvPicPr>
            <a:picLocks noChangeAspect="1" noChangeArrowheads="1"/>
          </p:cNvPicPr>
          <p:nvPr/>
        </p:nvPicPr>
        <p:blipFill>
          <a:blip r:embed="rId3" cstate="print"/>
          <a:srcRect r="10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http://pics.livejournal.com/demian123/pic/0002h9xw/s640x480"/>
          <p:cNvPicPr>
            <a:picLocks noChangeAspect="1" noChangeArrowheads="1"/>
          </p:cNvPicPr>
          <p:nvPr/>
        </p:nvPicPr>
        <p:blipFill>
          <a:blip r:embed="rId3" cstate="print"/>
          <a:srcRect l="8193" r="24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za infants clothing store.jpg"/>
          <p:cNvPicPr>
            <a:picLocks noChangeAspect="1"/>
          </p:cNvPicPr>
          <p:nvPr/>
        </p:nvPicPr>
        <p:blipFill>
          <a:blip r:embed="rId3" cstate="print"/>
          <a:srcRect l="7920" r="2400"/>
          <a:stretch>
            <a:fillRect/>
          </a:stretch>
        </p:blipFill>
        <p:spPr>
          <a:xfrm>
            <a:off x="0" y="0"/>
            <a:ext cx="9145363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http://pics.livejournal.com/demian123/pic/0003fa7z"/>
          <p:cNvPicPr>
            <a:picLocks noChangeAspect="1" noChangeArrowheads="1"/>
          </p:cNvPicPr>
          <p:nvPr/>
        </p:nvPicPr>
        <p:blipFill>
          <a:blip r:embed="rId3" cstate="print"/>
          <a:srcRect r="10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http://www.paltoday.ps/arabic/uploads/General/1006171148408Zfr.jpg"/>
          <p:cNvPicPr>
            <a:picLocks noChangeAspect="1" noChangeArrowheads="1"/>
          </p:cNvPicPr>
          <p:nvPr/>
        </p:nvPicPr>
        <p:blipFill>
          <a:blip r:embed="rId3" cstate="print"/>
          <a:srcRect l="8952" r="1492"/>
          <a:stretch>
            <a:fillRect/>
          </a:stretch>
        </p:blipFill>
        <p:spPr bwMode="auto">
          <a:xfrm>
            <a:off x="0" y="0"/>
            <a:ext cx="914724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http://i792.photobucket.com/albums/yy202/momen38/majdi/NQ6K9764.jpg"/>
          <p:cNvPicPr>
            <a:picLocks noChangeAspect="1" noChangeArrowheads="1"/>
          </p:cNvPicPr>
          <p:nvPr/>
        </p:nvPicPr>
        <p:blipFill>
          <a:blip r:embed="rId3" cstate="print"/>
          <a:srcRect l="8148" r="29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1391" r="17939" b="91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8525" t="2222" r="8660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-FA027_Gross_G_20091202163815.jpg"/>
          <p:cNvPicPr>
            <a:picLocks noChangeAspect="1"/>
          </p:cNvPicPr>
          <p:nvPr/>
        </p:nvPicPr>
        <p:blipFill>
          <a:blip r:embed="rId3" cstate="print"/>
          <a:srcRect l="2550" r="848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elegation at URWA school"/>
          <p:cNvPicPr>
            <a:picLocks noChangeAspect="1" noChangeArrowheads="1"/>
          </p:cNvPicPr>
          <p:nvPr/>
        </p:nvPicPr>
        <p:blipFill>
          <a:blip r:embed="rId3" cstate="print"/>
          <a:srcRect r="11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ap-uk.org/files/570_surgery.jpg"/>
          <p:cNvPicPr>
            <a:picLocks noChangeAspect="1" noChangeArrowheads="1"/>
          </p:cNvPicPr>
          <p:nvPr/>
        </p:nvPicPr>
        <p:blipFill>
          <a:blip r:embed="rId3" cstate="print"/>
          <a:srcRect t="8797" b="32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1.bp.blogspot.com/_TuXJWcNJvNY/S-coCuwVrpI/AAAAAAAAAcU/usC49Aek1qw/s400/women+in+gaza.jpg"/>
          <p:cNvPicPr>
            <a:picLocks noChangeAspect="1" noChangeArrowheads="1"/>
          </p:cNvPicPr>
          <p:nvPr/>
        </p:nvPicPr>
        <p:blipFill>
          <a:blip r:embed="rId3" cstate="print"/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map-uk.org/files/533_happy_k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117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thejc.com/files/imagecache/body_landscape/hamas2_2.JPG"/>
          <p:cNvPicPr>
            <a:picLocks noChangeAspect="1" noChangeArrowheads="1"/>
          </p:cNvPicPr>
          <p:nvPr/>
        </p:nvPicPr>
        <p:blipFill>
          <a:blip r:embed="rId3" cstate="print"/>
          <a:srcRect l="10035" r="9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8434" r="4114"/>
          <a:stretch>
            <a:fillRect/>
          </a:stretch>
        </p:blipFill>
        <p:spPr bwMode="auto">
          <a:xfrm>
            <a:off x="0" y="0"/>
            <a:ext cx="914635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palestineremembered.com/GeoPoints/Gaza_526/Gaza-53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http://img-fotki.yandex.ru/get/3909/pvs7124.ed/0_44c6c_735992c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30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4217" r="8331"/>
          <a:stretch>
            <a:fillRect/>
          </a:stretch>
        </p:blipFill>
        <p:spPr bwMode="auto">
          <a:xfrm>
            <a:off x="0" y="0"/>
            <a:ext cx="914611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http://farm1.static.flickr.com/70/221133721_5f7fef03d3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Gaza Cit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http://farm1.static.flickr.com/99/305998848_b0264fa998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http://sites.google.com/site/majawwad/gaza13.jpg"/>
          <p:cNvPicPr>
            <a:picLocks noChangeAspect="1" noChangeArrowheads="1"/>
          </p:cNvPicPr>
          <p:nvPr/>
        </p:nvPicPr>
        <p:blipFill>
          <a:blip r:embed="rId3" cstate="print"/>
          <a:srcRect l="8743" r="3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http://img518.imageshack.us/img518/1815/gaza12696xr0.jpg"/>
          <p:cNvPicPr>
            <a:picLocks noChangeAspect="1" noChangeArrowheads="1"/>
          </p:cNvPicPr>
          <p:nvPr/>
        </p:nvPicPr>
        <p:blipFill>
          <a:blip r:embed="rId3" cstate="print"/>
          <a:srcRect l="12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http://up.arabseyes.com/upfiles/YlC50088.jpg"/>
          <p:cNvPicPr>
            <a:picLocks noChangeAspect="1" noChangeArrowheads="1"/>
          </p:cNvPicPr>
          <p:nvPr/>
        </p:nvPicPr>
        <p:blipFill>
          <a:blip r:embed="rId3" cstate="print"/>
          <a:srcRect l="2914" r="9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http://img-fotki.yandex.ru/get/4305/pvs7124.ec/0_44c4f_b21effd4_XL.jpg"/>
          <p:cNvPicPr>
            <a:picLocks noChangeAspect="1" noChangeArrowheads="1"/>
          </p:cNvPicPr>
          <p:nvPr/>
        </p:nvPicPr>
        <p:blipFill>
          <a:blip r:embed="rId3" cstate="print"/>
          <a:srcRect l="5829" r="6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http://img-fotki.yandex.ru/get/4206/pvs7124.ed/0_44c70_a7df2f9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http://img-fotki.yandex.ru/get/4300/pvs7124.ed/0_44c62_53d38274_XL.jpg"/>
          <p:cNvPicPr>
            <a:picLocks noChangeAspect="1" noChangeArrowheads="1"/>
          </p:cNvPicPr>
          <p:nvPr/>
        </p:nvPicPr>
        <p:blipFill>
          <a:blip r:embed="rId3" cstate="print"/>
          <a:srcRect l="2400" t="2980" r="13600" b="3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mw2.google.com/mw-panoramio/photos/medium/35199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8"/>
            <a:ext cx="9144000" cy="685262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117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palestineremembered.com/GeoPoints/Gaza_526/Gaza-17367.jpg"/>
          <p:cNvPicPr>
            <a:picLocks noChangeAspect="1" noChangeArrowheads="1"/>
          </p:cNvPicPr>
          <p:nvPr/>
        </p:nvPicPr>
        <p:blipFill>
          <a:blip r:embed="rId3" cstate="print"/>
          <a:srcRect r="1546" b="3044"/>
          <a:stretch>
            <a:fillRect/>
          </a:stretch>
        </p:blipFill>
        <p:spPr bwMode="auto">
          <a:xfrm>
            <a:off x="0" y="-1"/>
            <a:ext cx="91428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commondatastorage.googleapis.com/static.panoramio.com/photos/original/10567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3" y="-9525"/>
            <a:ext cx="914102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Conference hall iu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commondatastorage.googleapis.com/static.panoramio.com/photos/original/11226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58" y="0"/>
            <a:ext cx="914875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ommondatastorage.googleapis.com/static.panoramio.com/photos/original/11226777.jpg"/>
          <p:cNvPicPr>
            <a:picLocks noChangeAspect="1" noChangeArrowheads="1"/>
          </p:cNvPicPr>
          <p:nvPr/>
        </p:nvPicPr>
        <p:blipFill>
          <a:blip r:embed="rId3" cstate="print"/>
          <a:srcRect l="15876"/>
          <a:stretch>
            <a:fillRect/>
          </a:stretch>
        </p:blipFill>
        <p:spPr bwMode="auto">
          <a:xfrm>
            <a:off x="0" y="0"/>
            <a:ext cx="913946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commondatastorage.googleapis.com/static.panoramio.com/photos/original/10567709.jpg"/>
          <p:cNvPicPr>
            <a:picLocks noChangeAspect="1" noChangeArrowheads="1"/>
          </p:cNvPicPr>
          <p:nvPr/>
        </p:nvPicPr>
        <p:blipFill>
          <a:blip r:embed="rId3" cstate="print"/>
          <a:srcRect l="11700"/>
          <a:stretch>
            <a:fillRect/>
          </a:stretch>
        </p:blipFill>
        <p:spPr bwMode="auto">
          <a:xfrm>
            <a:off x="2090" y="0"/>
            <a:ext cx="914191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commondatastorage.googleapis.com/static.panoramio.com/photos/original/11226827.jpg"/>
          <p:cNvPicPr>
            <a:picLocks noChangeAspect="1" noChangeArrowheads="1"/>
          </p:cNvPicPr>
          <p:nvPr/>
        </p:nvPicPr>
        <p:blipFill>
          <a:blip r:embed="rId3" cstate="print"/>
          <a:srcRect l="4233" r="17777"/>
          <a:stretch>
            <a:fillRect/>
          </a:stretch>
        </p:blipFill>
        <p:spPr bwMode="auto">
          <a:xfrm>
            <a:off x="5515" y="0"/>
            <a:ext cx="913848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commondatastorage.googleapis.com/static.panoramio.com/photos/original/11226841.jpg"/>
          <p:cNvPicPr>
            <a:picLocks noChangeAspect="1" noChangeArrowheads="1"/>
          </p:cNvPicPr>
          <p:nvPr/>
        </p:nvPicPr>
        <p:blipFill>
          <a:blip r:embed="rId3" cstate="print"/>
          <a:srcRect l="9312"/>
          <a:stretch>
            <a:fillRect/>
          </a:stretch>
        </p:blipFill>
        <p:spPr bwMode="auto">
          <a:xfrm>
            <a:off x="-2439" y="0"/>
            <a:ext cx="914643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commondatastorage.googleapis.com/static.panoramio.com/photos/original/11226803.jpg"/>
          <p:cNvPicPr>
            <a:picLocks noChangeAspect="1" noChangeArrowheads="1"/>
          </p:cNvPicPr>
          <p:nvPr/>
        </p:nvPicPr>
        <p:blipFill>
          <a:blip r:embed="rId3" cstate="print"/>
          <a:srcRect l="3386"/>
          <a:stretch>
            <a:fillRect/>
          </a:stretch>
        </p:blipFill>
        <p:spPr bwMode="auto">
          <a:xfrm>
            <a:off x="3350" y="0"/>
            <a:ext cx="914065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commondatastorage.googleapis.com/static.panoramio.com/photos/original/11226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3" y="-9525"/>
            <a:ext cx="914102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2802" r="361" b="138"/>
          <a:stretch>
            <a:fillRect/>
          </a:stretch>
        </p:blipFill>
        <p:spPr bwMode="auto">
          <a:xfrm>
            <a:off x="209" y="0"/>
            <a:ext cx="91438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commondatastorage.googleapis.com/static.panoramio.com/photos/original/11226866.jpg"/>
          <p:cNvPicPr>
            <a:picLocks noChangeAspect="1" noChangeArrowheads="1"/>
          </p:cNvPicPr>
          <p:nvPr/>
        </p:nvPicPr>
        <p:blipFill>
          <a:blip r:embed="rId3" cstate="print"/>
          <a:srcRect b="875"/>
          <a:stretch>
            <a:fillRect/>
          </a:stretch>
        </p:blipFill>
        <p:spPr bwMode="auto">
          <a:xfrm>
            <a:off x="-45" y="0"/>
            <a:ext cx="9144089" cy="685633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commondatastorage.googleapis.com/static.panoramio.com/photos/original/11226756.jpg"/>
          <p:cNvPicPr>
            <a:picLocks noChangeAspect="1" noChangeArrowheads="1"/>
          </p:cNvPicPr>
          <p:nvPr/>
        </p:nvPicPr>
        <p:blipFill>
          <a:blip r:embed="rId3" cstate="print"/>
          <a:srcRect l="4233" r="508"/>
          <a:stretch>
            <a:fillRect/>
          </a:stretch>
        </p:blipFill>
        <p:spPr bwMode="auto">
          <a:xfrm>
            <a:off x="-3969" y="0"/>
            <a:ext cx="914796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le:Mosque conf hall iu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81" y="0"/>
            <a:ext cx="914568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commondatastorage.googleapis.com/static.panoramio.com/photos/original/11226862.jpg"/>
          <p:cNvPicPr>
            <a:picLocks noChangeAspect="1" noChangeArrowheads="1"/>
          </p:cNvPicPr>
          <p:nvPr/>
        </p:nvPicPr>
        <p:blipFill>
          <a:blip r:embed="rId3" cstate="print"/>
          <a:srcRect t="15064" b="9760"/>
          <a:stretch>
            <a:fillRect/>
          </a:stretch>
        </p:blipFill>
        <p:spPr bwMode="auto">
          <a:xfrm>
            <a:off x="0" y="717"/>
            <a:ext cx="9144000" cy="685728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http://www.qou.edu/photoAlbum2010/pic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30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http://www.qou.edu/photoAlbum2010/pic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30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http://www.qou.edu/photoAlbum2010/pi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30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8"/>
            <a:ext cx="9144000" cy="685262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11040"/>
          <a:stretch>
            <a:fillRect/>
          </a:stretch>
        </p:blipFill>
        <p:spPr bwMode="auto">
          <a:xfrm>
            <a:off x="0" y="0"/>
            <a:ext cx="915131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palestineremembered.com/GeoPoints/Gaza_526/Gaza-11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6023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ontheface.blogware.com/gaza%20city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047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://commondatastorage.googleapis.com/static.panoramio.com/photos/original/11226747.jpg"/>
          <p:cNvPicPr>
            <a:picLocks noChangeAspect="1" noChangeArrowheads="1"/>
          </p:cNvPicPr>
          <p:nvPr/>
        </p:nvPicPr>
        <p:blipFill>
          <a:blip r:embed="rId3" cstate="print"/>
          <a:srcRect l="9500" r="16890"/>
          <a:stretch>
            <a:fillRect/>
          </a:stretch>
        </p:blipFill>
        <p:spPr bwMode="auto">
          <a:xfrm>
            <a:off x="2104" y="0"/>
            <a:ext cx="914189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3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commondatastorage.googleapis.com/static.panoramio.com/photos/original/9680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3" y="-152400"/>
            <a:ext cx="914102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commondatastorage.googleapis.com/static.panoramio.com/photos/original/10302116.jpg"/>
          <p:cNvPicPr>
            <a:picLocks noChangeAspect="1" noChangeArrowheads="1"/>
          </p:cNvPicPr>
          <p:nvPr/>
        </p:nvPicPr>
        <p:blipFill>
          <a:blip r:embed="rId3" cstate="print"/>
          <a:srcRect b="75"/>
          <a:stretch>
            <a:fillRect/>
          </a:stretch>
        </p:blipFill>
        <p:spPr bwMode="auto">
          <a:xfrm>
            <a:off x="-9724" y="0"/>
            <a:ext cx="9153723" cy="686014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sphotos.ak.fbcdn.net/hphotos-ak-snc1/hs230.snc1/7718_155317261729_155278996729_2645256_4369181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mmodore gaz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6716" cy="6858000"/>
          </a:xfrm>
          <a:prstGeom prst="rect">
            <a:avLst/>
          </a:prstGeom>
          <a:noFill/>
        </p:spPr>
      </p:pic>
      <p:pic>
        <p:nvPicPr>
          <p:cNvPr id="46086" name="Picture 6" descr="commodore gaz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1" y="1465211"/>
            <a:ext cx="4038600" cy="5392789"/>
          </a:xfrm>
          <a:prstGeom prst="rect">
            <a:avLst/>
          </a:prstGeom>
          <a:noFill/>
        </p:spPr>
      </p:pic>
      <p:pic>
        <p:nvPicPr>
          <p:cNvPr id="46084" name="Picture 4" descr="http://www.israellycool.com/wordpress/wp-content/uploads/Commodrore-gaza-swmming-poo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5200" y="0"/>
            <a:ext cx="4368800" cy="327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sphotos.ak.fbcdn.net/hphotos-ak-snc1/hs241.snc1/8821_159445156729_155278996729_2679850_4991979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14305" b="29404"/>
          <a:stretch>
            <a:fillRect/>
          </a:stretch>
        </p:blipFill>
        <p:spPr bwMode="auto">
          <a:xfrm>
            <a:off x="0" y="0"/>
            <a:ext cx="9144000" cy="686272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sphotos.ak.fbcdn.net/hphotos-ak-snc1/hs210.snc1/7718_155317746729_155278996729_2645258_636896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31277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http://www.palestineremembered.com/GeoPoints/Gaza_526/Gaza-11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grandpalace.ps/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9" y="0"/>
            <a:ext cx="4579719" cy="6873875"/>
          </a:xfrm>
          <a:prstGeom prst="rect">
            <a:avLst/>
          </a:prstGeom>
          <a:noFill/>
        </p:spPr>
      </p:pic>
      <p:pic>
        <p:nvPicPr>
          <p:cNvPr id="109572" name="Picture 4" descr="http://www.grandpalace.ps/Picture%2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6228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http://www.grandpalace.ps/3b.jpg"/>
          <p:cNvPicPr>
            <a:picLocks noChangeAspect="1" noChangeArrowheads="1"/>
          </p:cNvPicPr>
          <p:nvPr/>
        </p:nvPicPr>
        <p:blipFill>
          <a:blip r:embed="rId3" cstate="print"/>
          <a:srcRect b="7500"/>
          <a:stretch>
            <a:fillRect/>
          </a:stretch>
        </p:blipFill>
        <p:spPr bwMode="auto">
          <a:xfrm>
            <a:off x="-12" y="-2"/>
            <a:ext cx="9159458" cy="685800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http://www.adamhotelgaza.com/Adam_hotel_gallery4_files/dsc_0035.jpg"/>
          <p:cNvPicPr>
            <a:picLocks noChangeAspect="1" noChangeArrowheads="1"/>
          </p:cNvPicPr>
          <p:nvPr/>
        </p:nvPicPr>
        <p:blipFill>
          <a:blip r:embed="rId3" cstate="print"/>
          <a:srcRect r="10887"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ww.adamhotelgaza.com/Adam_hotel_gallery4_files/dsc_0007.jpg"/>
          <p:cNvPicPr>
            <a:picLocks noChangeAspect="1" noChangeArrowheads="1"/>
          </p:cNvPicPr>
          <p:nvPr/>
        </p:nvPicPr>
        <p:blipFill>
          <a:blip r:embed="rId3" cstate="print"/>
          <a:srcRect l="6048" r="42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adamhotelgaza.com/Adam_hotel_gallery4_files/dsc_0005.jpg"/>
          <p:cNvPicPr>
            <a:picLocks noChangeAspect="1" noChangeArrowheads="1"/>
          </p:cNvPicPr>
          <p:nvPr/>
        </p:nvPicPr>
        <p:blipFill>
          <a:blip r:embed="rId3" cstate="print"/>
          <a:srcRect r="102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adamhotelgaza.com/Adam_hotel_gallery4_files/dsc_0018.jpg"/>
          <p:cNvPicPr>
            <a:picLocks noChangeAspect="1" noChangeArrowheads="1"/>
          </p:cNvPicPr>
          <p:nvPr/>
        </p:nvPicPr>
        <p:blipFill>
          <a:blip r:embed="rId3" cstate="print"/>
          <a:srcRect l="6048" r="42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adamhotelgaza.com/Adam_hotel_gallery4_files/dsc_0027.jpg"/>
          <p:cNvPicPr>
            <a:picLocks noChangeAspect="1" noChangeArrowheads="1"/>
          </p:cNvPicPr>
          <p:nvPr/>
        </p:nvPicPr>
        <p:blipFill>
          <a:blip r:embed="rId3" cstate="print"/>
          <a:srcRect l="3024" r="7258"/>
          <a:stretch>
            <a:fillRect/>
          </a:stretch>
        </p:blipFill>
        <p:spPr bwMode="auto">
          <a:xfrm>
            <a:off x="-20515" y="0"/>
            <a:ext cx="916451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aldeira.ps/en/text/hotel/entr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969512"/>
          </a:xfrm>
          <a:prstGeom prst="rect">
            <a:avLst/>
          </a:prstGeom>
          <a:noFill/>
        </p:spPr>
      </p:pic>
      <p:pic>
        <p:nvPicPr>
          <p:cNvPr id="44036" name="Picture 4" descr="http://www.aldeira.ps/en/text/hotel/lobby-ground-floor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-1"/>
            <a:ext cx="5181600" cy="3450947"/>
          </a:xfrm>
          <a:prstGeom prst="rect">
            <a:avLst/>
          </a:prstGeom>
          <a:noFill/>
        </p:spPr>
      </p:pic>
      <p:pic>
        <p:nvPicPr>
          <p:cNvPr id="44038" name="Picture 6" descr="http://www.aldeira.ps/en/text/hotel/lobby-ground-floor-2.jpg"/>
          <p:cNvPicPr>
            <a:picLocks noChangeAspect="1" noChangeArrowheads="1"/>
          </p:cNvPicPr>
          <p:nvPr/>
        </p:nvPicPr>
        <p:blipFill>
          <a:blip r:embed="rId5" cstate="print"/>
          <a:srcRect l="2868"/>
          <a:stretch>
            <a:fillRect/>
          </a:stretch>
        </p:blipFill>
        <p:spPr bwMode="auto">
          <a:xfrm>
            <a:off x="3962400" y="3429000"/>
            <a:ext cx="5181600" cy="355282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palestineremembered.com/GeoPoints/Gaza_526/Gaza-11245.jpg"/>
          <p:cNvPicPr>
            <a:picLocks noChangeAspect="1" noChangeArrowheads="1"/>
          </p:cNvPicPr>
          <p:nvPr/>
        </p:nvPicPr>
        <p:blipFill>
          <a:blip r:embed="rId3" cstate="print"/>
          <a:srcRect l="2667" r="15600" b="8000"/>
          <a:stretch>
            <a:fillRect/>
          </a:stretch>
        </p:blipFill>
        <p:spPr bwMode="auto">
          <a:xfrm>
            <a:off x="0" y="0"/>
            <a:ext cx="914331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9422" r="8889" b="8000"/>
          <a:stretch>
            <a:fillRect/>
          </a:stretch>
        </p:blipFill>
        <p:spPr bwMode="auto">
          <a:xfrm>
            <a:off x="-732" y="0"/>
            <a:ext cx="914473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l="6171" r="6377"/>
          <a:stretch>
            <a:fillRect/>
          </a:stretch>
        </p:blipFill>
        <p:spPr bwMode="auto">
          <a:xfrm>
            <a:off x="-2234" y="0"/>
            <a:ext cx="914623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aza-beach"/>
          <p:cNvPicPr>
            <a:picLocks noChangeAspect="1" noChangeArrowheads="1"/>
          </p:cNvPicPr>
          <p:nvPr/>
        </p:nvPicPr>
        <p:blipFill>
          <a:blip r:embed="rId3" cstate="print"/>
          <a:srcRect r="111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Gaza Beac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8640" r="4320"/>
          <a:stretch>
            <a:fillRect/>
          </a:stretch>
        </p:blipFill>
        <p:spPr bwMode="auto">
          <a:xfrm>
            <a:off x="0" y="-152400"/>
            <a:ext cx="9141361" cy="7010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abella.photoshelter.com/img/pixel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3444875"/>
            <a:ext cx="4743450" cy="7143750"/>
          </a:xfrm>
          <a:prstGeom prst="rect">
            <a:avLst/>
          </a:prstGeom>
          <a:noFill/>
        </p:spPr>
      </p:pic>
      <p:pic>
        <p:nvPicPr>
          <p:cNvPr id="3" name="Picture 2" descr="Gaz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7412" name="Picture 4" descr="Gaza 2010">
            <a:hlinkClick r:id="rId5" tooltip="Gaza 2010"/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17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http://www.paltoday.ps/arabic/uploads/General/0906131557059K72.jpg"/>
          <p:cNvPicPr>
            <a:picLocks noChangeAspect="1" noChangeArrowheads="1"/>
          </p:cNvPicPr>
          <p:nvPr/>
        </p:nvPicPr>
        <p:blipFill>
          <a:blip r:embed="rId3" cstate="print"/>
          <a:srcRect l="4476" r="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ww.paltoday.ps/arabic/uploads/General/0906131600116y5n.jpg"/>
          <p:cNvPicPr>
            <a:picLocks noChangeAspect="1" noChangeArrowheads="1"/>
          </p:cNvPicPr>
          <p:nvPr/>
        </p:nvPicPr>
        <p:blipFill>
          <a:blip r:embed="rId3" cstate="print"/>
          <a:srcRect l="10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http://www.paltoday.ps/arabic/uploads/General/090719155836tf7b.jpg"/>
          <p:cNvPicPr>
            <a:picLocks noChangeAspect="1" noChangeArrowheads="1"/>
          </p:cNvPicPr>
          <p:nvPr/>
        </p:nvPicPr>
        <p:blipFill>
          <a:blip r:embed="rId3" cstate="print"/>
          <a:srcRect l="2222" r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http://www.paltoday.ps/arabic/uploads/General/090718064942UftU.jpg"/>
          <p:cNvPicPr>
            <a:picLocks noChangeAspect="1" noChangeArrowheads="1"/>
          </p:cNvPicPr>
          <p:nvPr/>
        </p:nvPicPr>
        <p:blipFill>
          <a:blip r:embed="rId3" cstate="print"/>
          <a:srcRect l="5926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http://www.paltoday.ps/arabic/uploads/General/090718064942dze8.jpg"/>
          <p:cNvPicPr>
            <a:picLocks noChangeAspect="1" noChangeArrowheads="1"/>
          </p:cNvPicPr>
          <p:nvPr/>
        </p:nvPicPr>
        <p:blipFill>
          <a:blip r:embed="rId3" cstate="print"/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http://www.paltoday.ps/arabic/uploads/General/0907191558362moS.jpg"/>
          <p:cNvPicPr>
            <a:picLocks noChangeAspect="1" noChangeArrowheads="1"/>
          </p:cNvPicPr>
          <p:nvPr/>
        </p:nvPicPr>
        <p:blipFill>
          <a:blip r:embed="rId3" cstate="print"/>
          <a:srcRect l="5185" r="59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http://www.paltoday.ps/arabic/uploads/General/0907180649428Cvn.jpg"/>
          <p:cNvPicPr>
            <a:picLocks noChangeAspect="1" noChangeArrowheads="1"/>
          </p:cNvPicPr>
          <p:nvPr/>
        </p:nvPicPr>
        <p:blipFill>
          <a:blip r:embed="rId3" cstate="print"/>
          <a:srcRect l="5926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 l="12669"/>
          <a:stretch>
            <a:fillRect/>
          </a:stretch>
        </p:blipFill>
        <p:spPr bwMode="auto">
          <a:xfrm>
            <a:off x="0" y="4421"/>
            <a:ext cx="9144000" cy="685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http://www.paltoday.ps/arabic/uploads/General/090613160011S3Pi.jpg"/>
          <p:cNvPicPr>
            <a:picLocks noChangeAspect="1" noChangeArrowheads="1"/>
          </p:cNvPicPr>
          <p:nvPr/>
        </p:nvPicPr>
        <p:blipFill>
          <a:blip r:embed="rId3" cstate="print"/>
          <a:srcRect l="7460" r="30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-sur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http://www.gazasurfclub.com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-82550"/>
            <a:ext cx="9525" cy="9525"/>
          </a:xfrm>
          <a:prstGeom prst="rect">
            <a:avLst/>
          </a:prstGeom>
          <a:noFill/>
        </p:spPr>
      </p:pic>
      <p:pic>
        <p:nvPicPr>
          <p:cNvPr id="291844" name="Picture 4" descr="http://www.gazasurfclub.com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-82550"/>
            <a:ext cx="9525" cy="9525"/>
          </a:xfrm>
          <a:prstGeom prst="rect">
            <a:avLst/>
          </a:prstGeom>
          <a:noFill/>
        </p:spPr>
      </p:pic>
      <p:pic>
        <p:nvPicPr>
          <p:cNvPr id="291846" name="Picture 6" descr="http://www.gazasurfclub.com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-82550"/>
            <a:ext cx="9525" cy="9525"/>
          </a:xfrm>
          <a:prstGeom prst="rect">
            <a:avLst/>
          </a:prstGeom>
          <a:noFill/>
        </p:spPr>
      </p:pic>
      <p:pic>
        <p:nvPicPr>
          <p:cNvPr id="122882" name="Picture 2" descr="http://www.gazasurfclub.com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-82550"/>
            <a:ext cx="9525" cy="9525"/>
          </a:xfrm>
          <a:prstGeom prst="rect">
            <a:avLst/>
          </a:prstGeom>
          <a:noFill/>
        </p:spPr>
      </p:pic>
      <p:pic>
        <p:nvPicPr>
          <p:cNvPr id="6" name="Picture 5" descr="temp-sur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2884" name="Picture 4" descr="http://www.gazasurfclub.com/Photos/Pages/2010_files/Media/0371_AG_002/0371_AG_002.jpg?disposition=download"/>
          <p:cNvPicPr>
            <a:picLocks noChangeAspect="1" noChangeArrowheads="1"/>
          </p:cNvPicPr>
          <p:nvPr/>
        </p:nvPicPr>
        <p:blipFill>
          <a:blip r:embed="rId4" cstate="print"/>
          <a:srcRect l="3197" r="7993"/>
          <a:stretch>
            <a:fillRect/>
          </a:stretch>
        </p:blipFill>
        <p:spPr bwMode="auto">
          <a:xfrm>
            <a:off x="0" y="0"/>
            <a:ext cx="914395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gazasurfclub.com/Photos/Pages/2010_files/Media/ui%3D2%26ik%3D2cff1c102f%26view%3Datt%26th%3D127f38cfb2b7e4c0%26attid%3D0/ui%3D2%26ik%3D2cff1c102f%26view%3Datt%26th%3D127f38cfb2b7e4c0%26attid%3D0.jpg?disposition=download"/>
          <p:cNvPicPr>
            <a:picLocks noChangeAspect="1" noChangeArrowheads="1"/>
          </p:cNvPicPr>
          <p:nvPr/>
        </p:nvPicPr>
        <p:blipFill>
          <a:blip r:embed="rId3" cstate="print"/>
          <a:srcRect r="108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http://www.paltoday.ps/arabic/uploads/General/090613155705xFsj.jpg"/>
          <p:cNvPicPr>
            <a:picLocks noChangeAspect="1" noChangeArrowheads="1"/>
          </p:cNvPicPr>
          <p:nvPr/>
        </p:nvPicPr>
        <p:blipFill>
          <a:blip r:embed="rId3" cstate="print"/>
          <a:srcRect t="2778" b="21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http://www.paltoday.ps/arabic/uploads/General/090718065108p8lE.jpg"/>
          <p:cNvPicPr>
            <a:picLocks noChangeAspect="1" noChangeArrowheads="1"/>
          </p:cNvPicPr>
          <p:nvPr/>
        </p:nvPicPr>
        <p:blipFill>
          <a:blip r:embed="rId3" cstate="print"/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eu.net/engine/uploads/gaza-port-fishing.jpg"/>
          <p:cNvPicPr>
            <a:picLocks noChangeAspect="1" noChangeArrowheads="1"/>
          </p:cNvPicPr>
          <p:nvPr/>
        </p:nvPicPr>
        <p:blipFill>
          <a:blip r:embed="rId3" cstate="print"/>
          <a:srcRect r="15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farm1.static.flickr.com/186/374465074_6dbd3f5196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http://www.paltoday.ps/arabic/uploads/General/100207145631r5zt.jpg"/>
          <p:cNvPicPr>
            <a:picLocks noChangeAspect="1" noChangeArrowheads="1"/>
          </p:cNvPicPr>
          <p:nvPr/>
        </p:nvPicPr>
        <p:blipFill>
          <a:blip r:embed="rId3" cstate="print"/>
          <a:srcRect r="10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http://www.paltoday.ps/arabic/uploads/General/090519145600WiqD.jpg"/>
          <p:cNvPicPr>
            <a:picLocks noChangeAspect="1" noChangeArrowheads="1"/>
          </p:cNvPicPr>
          <p:nvPr/>
        </p:nvPicPr>
        <p:blipFill>
          <a:blip r:embed="rId3" cstate="print"/>
          <a:srcRect l="5222" r="52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ity additional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alestinians enjoy beach in Gaza"/>
          <p:cNvPicPr>
            <a:picLocks noChangeAspect="1" noChangeArrowheads="1"/>
          </p:cNvPicPr>
          <p:nvPr/>
        </p:nvPicPr>
        <p:blipFill>
          <a:blip r:embed="rId3" cstate="print"/>
          <a:srcRect l="2222" r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http://img67.imageshack.us/img67/5696/img4510yz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Click to enlarge"/>
          <p:cNvPicPr>
            <a:picLocks noChangeAspect="1" noChangeArrowheads="1"/>
          </p:cNvPicPr>
          <p:nvPr/>
        </p:nvPicPr>
        <p:blipFill>
          <a:blip r:embed="rId3" cstate="print"/>
          <a:srcRect t="16667"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paltimes.net/data/news/images/44742a0778f840263f83eef39985b77c.jpg"/>
          <p:cNvPicPr>
            <a:picLocks noChangeAspect="1" noChangeArrowheads="1"/>
          </p:cNvPicPr>
          <p:nvPr/>
        </p:nvPicPr>
        <p:blipFill>
          <a:blip r:embed="rId3" cstate="print"/>
          <a:srcRect l="5161" r="252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نقرتين لعرض الصورة في صفحة مستق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87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2622</Words>
  <Application>Microsoft Office PowerPoint</Application>
  <PresentationFormat>On-screen Show (4:3)</PresentationFormat>
  <Paragraphs>393</Paragraphs>
  <Slides>140</Slides>
  <Notes>140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Nevet</dc:creator>
  <cp:lastModifiedBy>Nevet</cp:lastModifiedBy>
  <cp:revision>48</cp:revision>
  <dcterms:created xsi:type="dcterms:W3CDTF">2010-11-12T21:59:09Z</dcterms:created>
  <dcterms:modified xsi:type="dcterms:W3CDTF">2011-06-24T10:31:52Z</dcterms:modified>
</cp:coreProperties>
</file>