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06" r:id="rId3"/>
    <p:sldId id="307" r:id="rId4"/>
    <p:sldId id="308" r:id="rId5"/>
    <p:sldId id="309" r:id="rId6"/>
    <p:sldId id="310" r:id="rId7"/>
    <p:sldId id="304" r:id="rId8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54"/>
    <a:srgbClr val="262674"/>
    <a:srgbClr val="DDDDDD"/>
    <a:srgbClr val="D3EBED"/>
    <a:srgbClr val="FF0000"/>
    <a:srgbClr val="9900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70687" autoAdjust="0"/>
  </p:normalViewPr>
  <p:slideViewPr>
    <p:cSldViewPr>
      <p:cViewPr varScale="1">
        <p:scale>
          <a:sx n="82" d="100"/>
          <a:sy n="82" d="100"/>
        </p:scale>
        <p:origin x="-1200" y="-84"/>
      </p:cViewPr>
      <p:guideLst>
        <p:guide orient="horz" pos="4168"/>
        <p:guide pos="2784"/>
        <p:guide pos="56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30" y="-78"/>
      </p:cViewPr>
      <p:guideLst>
        <p:guide orient="horz" pos="2860"/>
        <p:guide pos="2160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B62BFC2-49F1-4F42-8863-7AA5E6E33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8502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233AA6-FBC0-4D3D-BE3E-F5C9BCEDD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03B12-4CE1-49F9-AAA8-AD748E97E8BB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33AA6-FBC0-4D3D-BE3E-F5C9BCEDD8B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33AA6-FBC0-4D3D-BE3E-F5C9BCEDD8B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33AA6-FBC0-4D3D-BE3E-F5C9BCEDD8B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33AA6-FBC0-4D3D-BE3E-F5C9BCEDD8B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233AA6-FBC0-4D3D-BE3E-F5C9BCEDD8B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BA97C-752D-4EAE-9065-6226F36AC656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274638"/>
            <a:ext cx="2109788" cy="596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8550" cy="596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075" y="1000125"/>
            <a:ext cx="4135438" cy="523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000125"/>
            <a:ext cx="4137025" cy="523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3075" y="1000125"/>
            <a:ext cx="8424863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675" name="Rectangle 3"/>
          <p:cNvSpPr>
            <a:spLocks noChangeArrowheads="1"/>
          </p:cNvSpPr>
          <p:nvPr/>
        </p:nvSpPr>
        <p:spPr bwMode="auto">
          <a:xfrm>
            <a:off x="2901950" y="1379538"/>
            <a:ext cx="6242050" cy="47815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76200"/>
            <a:ext cx="4857750" cy="11811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Jerusalem</a:t>
            </a:r>
            <a:endParaRPr lang="en-US" sz="4800" dirty="0" smtClean="0"/>
          </a:p>
        </p:txBody>
      </p:sp>
      <p:sp>
        <p:nvSpPr>
          <p:cNvPr id="412678" name="Rectangle 6"/>
          <p:cNvSpPr>
            <a:spLocks noChangeArrowheads="1"/>
          </p:cNvSpPr>
          <p:nvPr/>
        </p:nvSpPr>
        <p:spPr bwMode="auto">
          <a:xfrm>
            <a:off x="6621463" y="6388100"/>
            <a:ext cx="25225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Nevet Basker</a:t>
            </a:r>
          </a:p>
        </p:txBody>
      </p:sp>
      <p:pic>
        <p:nvPicPr>
          <p:cNvPr id="7" name="Picture 2" descr="Copy of 100808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ירושלים עד 19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32138" y="333375"/>
            <a:ext cx="3530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800" b="1">
                <a:solidFill>
                  <a:srgbClr val="BA3612"/>
                </a:solidFill>
              </a:rPr>
              <a:t>Pre-1967 Jerusalem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011863" y="3500438"/>
            <a:ext cx="1439862" cy="287337"/>
          </a:xfrm>
          <a:prstGeom prst="wedgeRoundRectCallout">
            <a:avLst>
              <a:gd name="adj1" fmla="val -67861"/>
              <a:gd name="adj2" fmla="val 146685"/>
              <a:gd name="adj3" fmla="val 16667"/>
            </a:avLst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en-US" sz="1400" b="1"/>
              <a:t>The Old City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89625" y="1414463"/>
            <a:ext cx="2470150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/>
              <a:t>Jordanian Jerusalem</a:t>
            </a:r>
            <a:endParaRPr lang="he-IL" b="1"/>
          </a:p>
          <a:p>
            <a:pPr algn="ctr" rtl="0"/>
            <a:endParaRPr lang="he-IL" sz="800" b="1"/>
          </a:p>
          <a:p>
            <a:pPr algn="ctr" rtl="0">
              <a:lnSpc>
                <a:spcPct val="120000"/>
              </a:lnSpc>
            </a:pPr>
            <a:r>
              <a:rPr lang="he-IL" sz="1600" b="1"/>
              <a:t>1,500</a:t>
            </a:r>
            <a:r>
              <a:rPr lang="en-US" sz="1600" b="1"/>
              <a:t> Acres</a:t>
            </a:r>
          </a:p>
          <a:p>
            <a:pPr algn="ctr" rtl="0">
              <a:lnSpc>
                <a:spcPct val="120000"/>
              </a:lnSpc>
            </a:pPr>
            <a:r>
              <a:rPr lang="he-IL" sz="1600" b="1"/>
              <a:t> </a:t>
            </a:r>
            <a:r>
              <a:rPr lang="en-US" sz="1600" b="1"/>
              <a:t>9,000 Palestinians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73275" y="1414463"/>
            <a:ext cx="2038350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b="1"/>
              <a:t>Israeli Jerusalem</a:t>
            </a:r>
            <a:endParaRPr lang="he-IL" b="1"/>
          </a:p>
          <a:p>
            <a:pPr algn="ctr" rtl="0"/>
            <a:endParaRPr lang="he-IL" sz="800" b="1"/>
          </a:p>
          <a:p>
            <a:pPr algn="ctr" rtl="0">
              <a:lnSpc>
                <a:spcPct val="120000"/>
              </a:lnSpc>
            </a:pPr>
            <a:r>
              <a:rPr lang="he-IL" sz="1600" b="1"/>
              <a:t>9,500</a:t>
            </a:r>
            <a:r>
              <a:rPr lang="en-US" sz="1600" b="1"/>
              <a:t> Acres</a:t>
            </a:r>
            <a:endParaRPr lang="he-IL" sz="1600" b="1"/>
          </a:p>
          <a:p>
            <a:pPr algn="ctr" rtl="0">
              <a:lnSpc>
                <a:spcPct val="120000"/>
              </a:lnSpc>
            </a:pPr>
            <a:r>
              <a:rPr lang="he-IL" sz="1600" b="1"/>
              <a:t>150,000</a:t>
            </a:r>
            <a:r>
              <a:rPr lang="en-US" sz="1600" b="1"/>
              <a:t> Jews</a:t>
            </a:r>
            <a:endParaRPr lang="en-US" b="1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979613" y="1268413"/>
            <a:ext cx="2160587" cy="1296987"/>
          </a:xfrm>
          <a:prstGeom prst="wedgeRoundRectCallout">
            <a:avLst>
              <a:gd name="adj1" fmla="val 86662"/>
              <a:gd name="adj2" fmla="val 145472"/>
              <a:gd name="adj3" fmla="val 16667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867400" y="1341438"/>
            <a:ext cx="2520950" cy="1223962"/>
          </a:xfrm>
          <a:prstGeom prst="wedgeRoundRectCallout">
            <a:avLst>
              <a:gd name="adj1" fmla="val -56611"/>
              <a:gd name="adj2" fmla="val 124060"/>
              <a:gd name="adj3" fmla="val 16667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629400"/>
            <a:ext cx="126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www.peacenow.org.il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גבול מוניציפל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6011863" y="1125538"/>
            <a:ext cx="2736850" cy="358775"/>
          </a:xfrm>
          <a:prstGeom prst="wedgeRoundRectCallout">
            <a:avLst>
              <a:gd name="adj1" fmla="val -59398"/>
              <a:gd name="adj2" fmla="val 171681"/>
              <a:gd name="adj3" fmla="val 16667"/>
            </a:avLst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en-US" sz="1600" b="1"/>
              <a:t>A New Municipal Border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04025" y="2032000"/>
            <a:ext cx="2108200" cy="2147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lnSpc>
                <a:spcPct val="120000"/>
              </a:lnSpc>
            </a:pPr>
            <a:r>
              <a:rPr lang="en-US" sz="1600" b="1"/>
              <a:t>Following the 67 war, Israel annexed some 18,000 acres to Jerusalem, based on strategic and military considerations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629400"/>
            <a:ext cx="126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www.peacenow.org.il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9288" y="431800"/>
            <a:ext cx="37290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800" b="1">
                <a:solidFill>
                  <a:srgbClr val="BA3612"/>
                </a:solidFill>
              </a:rPr>
              <a:t>Post-1967 Jerusalem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גבול מוניציפלי וכפרים היו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29038" y="0"/>
            <a:ext cx="153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/>
            <a:r>
              <a:rPr lang="en-US" sz="2400" b="1" dirty="0" smtClean="0"/>
              <a:t>Ramallah</a:t>
            </a:r>
            <a:endParaRPr lang="en-US" sz="24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67175" y="6400800"/>
            <a:ext cx="1743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/>
            <a:r>
              <a:rPr lang="en-US" sz="2400" b="1"/>
              <a:t>Bethlehem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72264" y="1071546"/>
            <a:ext cx="2571736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b="1" dirty="0"/>
              <a:t>28 </a:t>
            </a:r>
            <a:r>
              <a:rPr lang="en-US" sz="1600" b="1" dirty="0" smtClean="0"/>
              <a:t>Arab villages </a:t>
            </a:r>
            <a:r>
              <a:rPr lang="en-US" sz="1600" b="1" dirty="0"/>
              <a:t>were annexed </a:t>
            </a:r>
            <a:r>
              <a:rPr lang="en-US" sz="1600" b="1" dirty="0" smtClean="0"/>
              <a:t>to Jerusalem</a:t>
            </a:r>
            <a:r>
              <a:rPr lang="en-US" sz="1600" b="1" dirty="0"/>
              <a:t>. </a:t>
            </a:r>
            <a:r>
              <a:rPr lang="en-US" sz="1600" b="1" dirty="0" smtClean="0"/>
              <a:t> Those Arabs got Israeli permanent </a:t>
            </a:r>
            <a:r>
              <a:rPr lang="en-US" sz="1600" b="1" dirty="0"/>
              <a:t>residency </a:t>
            </a:r>
            <a:r>
              <a:rPr lang="en-US" sz="1600" b="1" dirty="0" smtClean="0"/>
              <a:t>and are eligible for full citizenship</a:t>
            </a:r>
            <a:endParaRPr lang="en-US" sz="1600" b="1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0" y="6629400"/>
            <a:ext cx="126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www.peacenow.org.il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9388" y="5157788"/>
            <a:ext cx="2439987" cy="993775"/>
            <a:chOff x="179388" y="5157788"/>
            <a:chExt cx="2439987" cy="993775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62000" y="5178623"/>
              <a:ext cx="176683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dirty="0" smtClean="0"/>
                <a:t>Arab Neighborhoods</a:t>
              </a:r>
              <a:r>
                <a:rPr lang="en-US" sz="1400" b="1" dirty="0" smtClean="0"/>
                <a:t> </a:t>
              </a:r>
              <a:endParaRPr lang="en-US" sz="1400" b="1" dirty="0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179388" y="5157788"/>
              <a:ext cx="504825" cy="215900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179388" y="5589588"/>
              <a:ext cx="504825" cy="2159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55650" y="5516563"/>
              <a:ext cx="1863725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/>
                <a:t>Jewish Neighborhoods</a:t>
              </a:r>
              <a:endParaRPr lang="en-US" sz="1000" b="1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179388" y="6021388"/>
              <a:ext cx="5048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755650" y="5876925"/>
              <a:ext cx="1430338" cy="274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 b="1"/>
                <a:t>Municipal Border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שכונות יהודיו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164388" y="1268413"/>
            <a:ext cx="2016125" cy="2012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lnSpc>
                <a:spcPct val="130000"/>
              </a:lnSpc>
            </a:pPr>
            <a:endParaRPr lang="en-US" sz="1600" b="1" smtClean="0"/>
          </a:p>
          <a:p>
            <a:pPr rtl="0">
              <a:lnSpc>
                <a:spcPct val="130000"/>
              </a:lnSpc>
            </a:pPr>
            <a:r>
              <a:rPr lang="en-US" sz="1600" b="1" smtClean="0"/>
              <a:t>In </a:t>
            </a:r>
            <a:r>
              <a:rPr lang="en-US" sz="1600" b="1" dirty="0"/>
              <a:t>2010 there are 190,000 Israelis in East Jerusalem and over 250,000 </a:t>
            </a:r>
            <a:r>
              <a:rPr lang="en-US" sz="1600" b="1" dirty="0" smtClean="0"/>
              <a:t>Arabs. </a:t>
            </a:r>
            <a:endParaRPr lang="en-US" sz="16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9388" y="5157788"/>
            <a:ext cx="2439987" cy="993775"/>
            <a:chOff x="179388" y="5157788"/>
            <a:chExt cx="2439987" cy="993775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762000" y="5178623"/>
              <a:ext cx="176683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dirty="0" smtClean="0"/>
                <a:t>Arab Neighborhoods</a:t>
              </a:r>
              <a:r>
                <a:rPr lang="en-US" sz="1400" b="1" dirty="0" smtClean="0"/>
                <a:t> </a:t>
              </a:r>
              <a:endParaRPr lang="en-US" sz="1400" b="1" dirty="0"/>
            </a:p>
          </p:txBody>
        </p:sp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179388" y="5157788"/>
              <a:ext cx="504825" cy="215900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179388" y="5589588"/>
              <a:ext cx="504825" cy="2159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755650" y="5516563"/>
              <a:ext cx="1863725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/>
                <a:t>Jewish Neighborhoods</a:t>
              </a:r>
              <a:endParaRPr lang="en-US" sz="1000" b="1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H="1">
              <a:off x="179388" y="6021388"/>
              <a:ext cx="5048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55650" y="5876925"/>
              <a:ext cx="1430338" cy="274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 b="1"/>
                <a:t>Municipal Border</a:t>
              </a:r>
            </a:p>
          </p:txBody>
        </p:sp>
      </p:grp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067175" y="6400800"/>
            <a:ext cx="1743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/>
            <a:r>
              <a:rPr lang="en-US" sz="2400" b="1"/>
              <a:t>Bethlehem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729038" y="0"/>
            <a:ext cx="153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/>
            <a:r>
              <a:rPr lang="en-US" sz="2400" b="1"/>
              <a:t>Ramallah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0" y="6629400"/>
            <a:ext cx="126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www.peacenow.org.il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שכונות יהודיו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067175" y="6400800"/>
            <a:ext cx="1743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/>
            <a:r>
              <a:rPr lang="en-US" sz="2400" b="1"/>
              <a:t>Bethlehem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29038" y="0"/>
            <a:ext cx="153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/>
            <a:r>
              <a:rPr lang="en-US" sz="2400" b="1"/>
              <a:t>Ramallah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608638" y="1844675"/>
            <a:ext cx="847725" cy="244475"/>
          </a:xfrm>
          <a:prstGeom prst="rect">
            <a:avLst/>
          </a:prstGeom>
          <a:solidFill>
            <a:srgbClr val="FFFFFF">
              <a:alpha val="57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>
            <a:spAutoFit/>
          </a:bodyPr>
          <a:lstStyle/>
          <a:p>
            <a:pPr algn="r" rtl="0"/>
            <a:r>
              <a:rPr lang="en-US" sz="1000" b="1"/>
              <a:t>Neve Ya’acov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668963" y="2420938"/>
            <a:ext cx="771525" cy="244475"/>
          </a:xfrm>
          <a:prstGeom prst="rect">
            <a:avLst/>
          </a:prstGeom>
          <a:solidFill>
            <a:srgbClr val="FFFFFF">
              <a:alpha val="57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>
            <a:spAutoFit/>
          </a:bodyPr>
          <a:lstStyle/>
          <a:p>
            <a:pPr algn="r" rtl="0"/>
            <a:r>
              <a:rPr lang="en-US" sz="1000" b="1"/>
              <a:t>Pisgat Ze’ev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803775" y="1125538"/>
            <a:ext cx="920750" cy="396875"/>
          </a:xfrm>
          <a:prstGeom prst="rect">
            <a:avLst/>
          </a:prstGeom>
          <a:solidFill>
            <a:srgbClr val="FFFFFF">
              <a:alpha val="57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>
            <a:spAutoFit/>
          </a:bodyPr>
          <a:lstStyle/>
          <a:p>
            <a:pPr algn="ctr" rtl="0"/>
            <a:r>
              <a:rPr lang="en-US" sz="1000" b="1"/>
              <a:t>Atatrot</a:t>
            </a:r>
          </a:p>
          <a:p>
            <a:pPr algn="ctr" rtl="0"/>
            <a:r>
              <a:rPr lang="en-US" sz="1000" b="1"/>
              <a:t>Industrial Area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511675" y="2565400"/>
            <a:ext cx="360363" cy="244475"/>
          </a:xfrm>
          <a:prstGeom prst="rect">
            <a:avLst/>
          </a:prstGeom>
          <a:solidFill>
            <a:srgbClr val="FFFFFF">
              <a:alpha val="57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>
            <a:spAutoFit/>
          </a:bodyPr>
          <a:lstStyle/>
          <a:p>
            <a:pPr algn="r" rtl="0"/>
            <a:r>
              <a:rPr lang="en-US" sz="1000" b="1"/>
              <a:t>Rmot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659438" y="2997200"/>
            <a:ext cx="949325" cy="244475"/>
          </a:xfrm>
          <a:prstGeom prst="rect">
            <a:avLst/>
          </a:prstGeom>
          <a:solidFill>
            <a:srgbClr val="FFFFFF">
              <a:alpha val="57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>
            <a:spAutoFit/>
          </a:bodyPr>
          <a:lstStyle/>
          <a:p>
            <a:pPr algn="ctr"/>
            <a:r>
              <a:rPr lang="en-US" sz="1000" b="1"/>
              <a:t>The French Hill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148263" y="3284538"/>
            <a:ext cx="879475" cy="244475"/>
          </a:xfrm>
          <a:prstGeom prst="rect">
            <a:avLst/>
          </a:prstGeom>
          <a:solidFill>
            <a:srgbClr val="FFFFFF">
              <a:alpha val="49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>
            <a:spAutoFit/>
          </a:bodyPr>
          <a:lstStyle/>
          <a:p>
            <a:pPr algn="r" rtl="0"/>
            <a:r>
              <a:rPr lang="en-US" sz="1000" b="1" dirty="0" err="1"/>
              <a:t>Ramot</a:t>
            </a:r>
            <a:r>
              <a:rPr lang="en-US" sz="1000" b="1" dirty="0"/>
              <a:t> Eshkol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73550" y="5445125"/>
            <a:ext cx="280988" cy="244475"/>
          </a:xfrm>
          <a:prstGeom prst="rect">
            <a:avLst/>
          </a:prstGeom>
          <a:solidFill>
            <a:srgbClr val="FFFFFF">
              <a:alpha val="57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>
            <a:spAutoFit/>
          </a:bodyPr>
          <a:lstStyle/>
          <a:p>
            <a:pPr algn="r" rtl="0"/>
            <a:r>
              <a:rPr lang="en-US" sz="1000" b="1"/>
              <a:t>Gilo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175250" y="5805488"/>
            <a:ext cx="633413" cy="244475"/>
          </a:xfrm>
          <a:prstGeom prst="rect">
            <a:avLst/>
          </a:prstGeom>
          <a:solidFill>
            <a:srgbClr val="FFFFFF">
              <a:alpha val="57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>
            <a:spAutoFit/>
          </a:bodyPr>
          <a:lstStyle/>
          <a:p>
            <a:pPr algn="r" rtl="0"/>
            <a:r>
              <a:rPr lang="en-US" sz="1000" b="1"/>
              <a:t>Har Homa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418138" y="5013325"/>
            <a:ext cx="822325" cy="244475"/>
          </a:xfrm>
          <a:prstGeom prst="rect">
            <a:avLst/>
          </a:prstGeom>
          <a:solidFill>
            <a:srgbClr val="FFFFFF">
              <a:alpha val="57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>
            <a:spAutoFit/>
          </a:bodyPr>
          <a:lstStyle/>
          <a:p>
            <a:pPr algn="r" rtl="0"/>
            <a:r>
              <a:rPr lang="en-US" sz="1000" b="1"/>
              <a:t>East Talpiyot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694238" y="2852738"/>
            <a:ext cx="922337" cy="244475"/>
          </a:xfrm>
          <a:prstGeom prst="rect">
            <a:avLst/>
          </a:prstGeom>
          <a:solidFill>
            <a:srgbClr val="FFFFFF">
              <a:alpha val="57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8000" rIns="18000">
            <a:spAutoFit/>
          </a:bodyPr>
          <a:lstStyle/>
          <a:p>
            <a:pPr algn="r" rtl="0"/>
            <a:r>
              <a:rPr lang="en-US" sz="1000" b="1"/>
              <a:t>Ramat Shlomo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0" y="6629400"/>
            <a:ext cx="126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www.peacenow.org.il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9388" y="5157788"/>
            <a:ext cx="2439987" cy="993775"/>
            <a:chOff x="179388" y="5157788"/>
            <a:chExt cx="2439987" cy="993775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762000" y="5178623"/>
              <a:ext cx="176683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dirty="0" smtClean="0"/>
                <a:t>Arab Neighborhoods</a:t>
              </a:r>
              <a:r>
                <a:rPr lang="en-US" sz="1400" b="1" dirty="0" smtClean="0"/>
                <a:t> </a:t>
              </a:r>
              <a:endParaRPr lang="en-US" sz="1400" b="1" dirty="0"/>
            </a:p>
          </p:txBody>
        </p:sp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179388" y="5157788"/>
              <a:ext cx="504825" cy="215900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AutoShape 15"/>
            <p:cNvSpPr>
              <a:spLocks noChangeArrowheads="1"/>
            </p:cNvSpPr>
            <p:nvPr/>
          </p:nvSpPr>
          <p:spPr bwMode="auto">
            <a:xfrm>
              <a:off x="179388" y="5589588"/>
              <a:ext cx="504825" cy="2159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755650" y="5516563"/>
              <a:ext cx="1863725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/>
                <a:t>Jewish Neighborhoods</a:t>
              </a:r>
              <a:endParaRPr lang="en-US" sz="1000" b="1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H="1">
              <a:off x="179388" y="6021388"/>
              <a:ext cx="5048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755650" y="5876925"/>
              <a:ext cx="1430338" cy="274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200" b="1"/>
                <a:t>Municipal Border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1676400" y="533400"/>
            <a:ext cx="5791200" cy="5440363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 Bias">
  <a:themeElements>
    <a:clrScheme name="Media Bi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dia Bia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a Bi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Bi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Bi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Bi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Bi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a Bi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Bi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Bi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Bi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Bi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Bi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a Bi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 Bias</Template>
  <TotalTime>1524</TotalTime>
  <Words>136</Words>
  <Application>Microsoft Office PowerPoint</Application>
  <PresentationFormat>On-screen Show (4:3)</PresentationFormat>
  <Paragraphs>56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 Bias</vt:lpstr>
      <vt:lpstr>Jerusalem</vt:lpstr>
      <vt:lpstr>Slide 2</vt:lpstr>
      <vt:lpstr>Slide 3</vt:lpstr>
      <vt:lpstr>Slide 4</vt:lpstr>
      <vt:lpstr>Slide 5</vt:lpstr>
      <vt:lpstr>Slide 6</vt:lpstr>
      <vt:lpstr>Slide 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Broader View</dc:title>
  <dc:creator>Nevet Basker</dc:creator>
  <cp:lastModifiedBy>Nevet</cp:lastModifiedBy>
  <cp:revision>64</cp:revision>
  <dcterms:created xsi:type="dcterms:W3CDTF">2006-12-28T00:14:21Z</dcterms:created>
  <dcterms:modified xsi:type="dcterms:W3CDTF">2010-04-29T22:46:42Z</dcterms:modified>
</cp:coreProperties>
</file>